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4" r:id="rId29"/>
    <p:sldId id="283" r:id="rId30"/>
    <p:sldId id="28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0CC4"/>
    <a:srgbClr val="0094C8"/>
    <a:srgbClr val="4A28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39" autoAdjust="0"/>
    <p:restoredTop sz="94638" autoAdjust="0"/>
  </p:normalViewPr>
  <p:slideViewPr>
    <p:cSldViewPr>
      <p:cViewPr>
        <p:scale>
          <a:sx n="118" d="100"/>
          <a:sy n="118" d="100"/>
        </p:scale>
        <p:origin x="-1434" y="12"/>
      </p:cViewPr>
      <p:guideLst>
        <p:guide orient="horz" pos="2160"/>
        <p:guide pos="2880"/>
      </p:guideLst>
    </p:cSldViewPr>
  </p:slideViewPr>
  <p:outlineViewPr>
    <p:cViewPr>
      <p:scale>
        <a:sx n="33" d="100"/>
        <a:sy n="33" d="100"/>
      </p:scale>
      <p:origin x="0" y="9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B4BFF6-1262-43D8-9F43-FBF0E250A03A}" type="datetimeFigureOut">
              <a:rPr lang="en-US" smtClean="0"/>
              <a:pPr/>
              <a:t>1/19/2014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2D350F-16B2-4E57-98B9-C2E306FDBA9B}" type="slidenum">
              <a:rPr lang="en-US" smtClean="0"/>
              <a:pPr/>
              <a:t>‹#›</a:t>
            </a:fld>
            <a:endParaRPr lang="en-US"/>
          </a:p>
        </p:txBody>
      </p:sp>
    </p:spTree>
    <p:extLst>
      <p:ext uri="{BB962C8B-B14F-4D97-AF65-F5344CB8AC3E}">
        <p14:creationId xmlns:p14="http://schemas.microsoft.com/office/powerpoint/2010/main" val="2217364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2D350F-16B2-4E57-98B9-C2E306FDBA9B}"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1402F87-3C2F-44C8-A868-1A2A91CB4ED3}" type="datetimeFigureOut">
              <a:rPr lang="en-US" smtClean="0"/>
              <a:pPr/>
              <a:t>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5BBE8-29E3-4B1A-93F1-8800E4B6FBEB}" type="slidenum">
              <a:rPr lang="en-US" smtClean="0"/>
              <a:pPr/>
              <a:t>‹#›</a:t>
            </a:fld>
            <a:endParaRPr lang="en-US"/>
          </a:p>
        </p:txBody>
      </p:sp>
    </p:spTree>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402F87-3C2F-44C8-A868-1A2A91CB4ED3}" type="datetimeFigureOut">
              <a:rPr lang="en-US" smtClean="0"/>
              <a:pPr/>
              <a:t>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5BBE8-29E3-4B1A-93F1-8800E4B6FBEB}" type="slidenum">
              <a:rPr lang="en-US" smtClean="0"/>
              <a:pPr/>
              <a:t>‹#›</a:t>
            </a:fld>
            <a:endParaRPr lang="en-US"/>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402F87-3C2F-44C8-A868-1A2A91CB4ED3}" type="datetimeFigureOut">
              <a:rPr lang="en-US" smtClean="0"/>
              <a:pPr/>
              <a:t>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5BBE8-29E3-4B1A-93F1-8800E4B6FBEB}" type="slidenum">
              <a:rPr lang="en-US" smtClean="0"/>
              <a:pPr/>
              <a:t>‹#›</a:t>
            </a:fld>
            <a:endParaRPr lang="en-US"/>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402F87-3C2F-44C8-A868-1A2A91CB4ED3}" type="datetimeFigureOut">
              <a:rPr lang="en-US" smtClean="0"/>
              <a:pPr/>
              <a:t>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5BBE8-29E3-4B1A-93F1-8800E4B6FBEB}" type="slidenum">
              <a:rPr lang="en-US" smtClean="0"/>
              <a:pPr/>
              <a:t>‹#›</a:t>
            </a:fld>
            <a:endParaRPr lang="en-US"/>
          </a:p>
        </p:txBody>
      </p:sp>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402F87-3C2F-44C8-A868-1A2A91CB4ED3}" type="datetimeFigureOut">
              <a:rPr lang="en-US" smtClean="0"/>
              <a:pPr/>
              <a:t>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5BBE8-29E3-4B1A-93F1-8800E4B6FBEB}" type="slidenum">
              <a:rPr lang="en-US" smtClean="0"/>
              <a:pPr/>
              <a:t>‹#›</a:t>
            </a:fld>
            <a:endParaRPr lang="en-US"/>
          </a:p>
        </p:txBody>
      </p: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402F87-3C2F-44C8-A868-1A2A91CB4ED3}" type="datetimeFigureOut">
              <a:rPr lang="en-US" smtClean="0"/>
              <a:pPr/>
              <a:t>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5BBE8-29E3-4B1A-93F1-8800E4B6FBEB}" type="slidenum">
              <a:rPr lang="en-US" smtClean="0"/>
              <a:pPr/>
              <a:t>‹#›</a:t>
            </a:fld>
            <a:endParaRPr lang="en-US"/>
          </a:p>
        </p:txBody>
      </p:sp>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1402F87-3C2F-44C8-A868-1A2A91CB4ED3}" type="datetimeFigureOut">
              <a:rPr lang="en-US" smtClean="0"/>
              <a:pPr/>
              <a:t>1/19/2014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85BBE8-29E3-4B1A-93F1-8800E4B6FBEB}" type="slidenum">
              <a:rPr lang="en-US" smtClean="0"/>
              <a:pPr/>
              <a:t>‹#›</a:t>
            </a:fld>
            <a:endParaRPr lang="en-US"/>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402F87-3C2F-44C8-A868-1A2A91CB4ED3}" type="datetimeFigureOut">
              <a:rPr lang="en-US" smtClean="0"/>
              <a:pPr/>
              <a:t>1/19/2014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85BBE8-29E3-4B1A-93F1-8800E4B6FBEB}" type="slidenum">
              <a:rPr lang="en-US" smtClean="0"/>
              <a:pPr/>
              <a:t>‹#›</a:t>
            </a:fld>
            <a:endParaRPr lang="en-US"/>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402F87-3C2F-44C8-A868-1A2A91CB4ED3}" type="datetimeFigureOut">
              <a:rPr lang="en-US" smtClean="0"/>
              <a:pPr/>
              <a:t>1/19/2014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85BBE8-29E3-4B1A-93F1-8800E4B6FBEB}" type="slidenum">
              <a:rPr lang="en-US" smtClean="0"/>
              <a:pPr/>
              <a:t>‹#›</a:t>
            </a:fld>
            <a:endParaRPr lang="en-US"/>
          </a:p>
        </p:txBody>
      </p:sp>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402F87-3C2F-44C8-A868-1A2A91CB4ED3}" type="datetimeFigureOut">
              <a:rPr lang="en-US" smtClean="0"/>
              <a:pPr/>
              <a:t>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5BBE8-29E3-4B1A-93F1-8800E4B6FBEB}" type="slidenum">
              <a:rPr lang="en-US" smtClean="0"/>
              <a:pPr/>
              <a:t>‹#›</a:t>
            </a:fld>
            <a:endParaRPr lang="en-US"/>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402F87-3C2F-44C8-A868-1A2A91CB4ED3}" type="datetimeFigureOut">
              <a:rPr lang="en-US" smtClean="0"/>
              <a:pPr/>
              <a:t>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5BBE8-29E3-4B1A-93F1-8800E4B6FBEB}" type="slidenum">
              <a:rPr lang="en-US" smtClean="0"/>
              <a:pPr/>
              <a:t>‹#›</a:t>
            </a:fld>
            <a:endParaRPr lang="en-US"/>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0000">
            <a:alpha val="99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402F87-3C2F-44C8-A868-1A2A91CB4ED3}" type="datetimeFigureOut">
              <a:rPr lang="en-US" smtClean="0"/>
              <a:pPr/>
              <a:t>1/19/2014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85BBE8-29E3-4B1A-93F1-8800E4B6FBE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Tel:88-2-8879177-80,8879182"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gif"/><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15.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46.jpeg"/><Relationship Id="rId7" Type="http://schemas.openxmlformats.org/officeDocument/2006/relationships/image" Target="../media/image49.jpeg"/><Relationship Id="rId2"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35.jpeg"/><Relationship Id="rId4" Type="http://schemas.openxmlformats.org/officeDocument/2006/relationships/image" Target="../media/image47.jpeg"/></Relationships>
</file>

<file path=ppt/slides/_rels/slide1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1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1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image" Target="../media/image67.jpeg"/><Relationship Id="rId7" Type="http://schemas.openxmlformats.org/officeDocument/2006/relationships/image" Target="../media/image71.jpeg"/><Relationship Id="rId2" Type="http://schemas.openxmlformats.org/officeDocument/2006/relationships/image" Target="../media/image66.jpeg"/><Relationship Id="rId1" Type="http://schemas.openxmlformats.org/officeDocument/2006/relationships/slideLayout" Target="../slideLayouts/slideLayout2.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jpeg"/><Relationship Id="rId9" Type="http://schemas.openxmlformats.org/officeDocument/2006/relationships/image" Target="../media/image64.jpeg"/></Relationships>
</file>

<file path=ppt/slides/_rels/slide2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64.jpeg"/><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23.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7.jpeg"/><Relationship Id="rId7" Type="http://schemas.openxmlformats.org/officeDocument/2006/relationships/image" Target="../media/image72.jpeg"/><Relationship Id="rId2" Type="http://schemas.openxmlformats.org/officeDocument/2006/relationships/image" Target="../media/image64.jpeg"/><Relationship Id="rId1" Type="http://schemas.openxmlformats.org/officeDocument/2006/relationships/slideLayout" Target="../slideLayouts/slideLayout2.xml"/><Relationship Id="rId6" Type="http://schemas.openxmlformats.org/officeDocument/2006/relationships/image" Target="../media/image70.jpeg"/><Relationship Id="rId5" Type="http://schemas.openxmlformats.org/officeDocument/2006/relationships/image" Target="../media/image68.jpeg"/><Relationship Id="rId4" Type="http://schemas.openxmlformats.org/officeDocument/2006/relationships/image" Target="../media/image69.jpeg"/><Relationship Id="rId9" Type="http://schemas.openxmlformats.org/officeDocument/2006/relationships/image" Target="../media/image75.jpeg"/></Relationships>
</file>

<file path=ppt/slides/_rels/slide24.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2.xml"/><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slides/_rels/slide25.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2.xml"/><Relationship Id="rId6" Type="http://schemas.openxmlformats.org/officeDocument/2006/relationships/image" Target="../media/image83.jpeg"/><Relationship Id="rId5" Type="http://schemas.openxmlformats.org/officeDocument/2006/relationships/image" Target="../media/image77.jpeg"/><Relationship Id="rId4" Type="http://schemas.openxmlformats.org/officeDocument/2006/relationships/image" Target="../media/image76.jpeg"/></Relationships>
</file>

<file path=ppt/slides/_rels/slide26.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2.xml"/><Relationship Id="rId4" Type="http://schemas.openxmlformats.org/officeDocument/2006/relationships/image" Target="../media/image84.jpeg"/></Relationships>
</file>

<file path=ppt/slides/_rels/slide27.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2.xml"/><Relationship Id="rId5" Type="http://schemas.openxmlformats.org/officeDocument/2006/relationships/image" Target="../media/image86.jpeg"/><Relationship Id="rId4" Type="http://schemas.openxmlformats.org/officeDocument/2006/relationships/image" Target="../media/image85.jpeg"/></Relationships>
</file>

<file path=ppt/slides/_rels/slide2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jpeg"/><Relationship Id="rId1" Type="http://schemas.openxmlformats.org/officeDocument/2006/relationships/slideLayout" Target="../slideLayouts/slideLayout2.xml"/><Relationship Id="rId4" Type="http://schemas.openxmlformats.org/officeDocument/2006/relationships/image" Target="../media/image89.jpeg"/></Relationships>
</file>

<file path=ppt/slides/_rels/slide29.xml.rels><?xml version="1.0" encoding="UTF-8" standalone="yes"?>
<Relationships xmlns="http://schemas.openxmlformats.org/package/2006/relationships"><Relationship Id="rId8" Type="http://schemas.openxmlformats.org/officeDocument/2006/relationships/hyperlink" Target="Tel:88-2-8879177-80,8879182" TargetMode="External"/><Relationship Id="rId3" Type="http://schemas.openxmlformats.org/officeDocument/2006/relationships/image" Target="../media/image91.jpeg"/><Relationship Id="rId7" Type="http://schemas.openxmlformats.org/officeDocument/2006/relationships/image" Target="../media/image93.jpeg"/><Relationship Id="rId2" Type="http://schemas.openxmlformats.org/officeDocument/2006/relationships/image" Target="../media/image90.jpeg"/><Relationship Id="rId1" Type="http://schemas.openxmlformats.org/officeDocument/2006/relationships/slideLayout" Target="../slideLayouts/slideLayout2.xml"/><Relationship Id="rId6" Type="http://schemas.openxmlformats.org/officeDocument/2006/relationships/hyperlink" Target="mailto:sas_borhan@azizgroupbd.com" TargetMode="External"/><Relationship Id="rId5" Type="http://schemas.openxmlformats.org/officeDocument/2006/relationships/hyperlink" Target="mailto:hsc_ali@azizgroupbd.com" TargetMode="External"/><Relationship Id="rId4" Type="http://schemas.openxmlformats.org/officeDocument/2006/relationships/image" Target="../media/image92.jpeg"/><Relationship Id="rId9" Type="http://schemas.openxmlformats.org/officeDocument/2006/relationships/hyperlink" Target="mailto:khushi1@dhaka.ne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95.jpeg"/><Relationship Id="rId3" Type="http://schemas.openxmlformats.org/officeDocument/2006/relationships/image" Target="../media/image6.jpeg"/><Relationship Id="rId7" Type="http://schemas.openxmlformats.org/officeDocument/2006/relationships/image" Target="../media/image64.jpeg"/><Relationship Id="rId2" Type="http://schemas.openxmlformats.org/officeDocument/2006/relationships/image" Target="../media/image94.jpeg"/><Relationship Id="rId1" Type="http://schemas.openxmlformats.org/officeDocument/2006/relationships/slideLayout" Target="../slideLayouts/slideLayout2.xml"/><Relationship Id="rId6" Type="http://schemas.openxmlformats.org/officeDocument/2006/relationships/image" Target="../media/image76.jpeg"/><Relationship Id="rId5" Type="http://schemas.openxmlformats.org/officeDocument/2006/relationships/image" Target="../media/image52.jpeg"/><Relationship Id="rId4" Type="http://schemas.openxmlformats.org/officeDocument/2006/relationships/image" Target="../media/image35.jpeg"/></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m.bd/url?sa=t&amp;rct=j&amp;q=&amp;esrc=s&amp;source=web&amp;cd=1&amp;cad=rja&amp;ved=0CCgQFjAA&amp;url=http://www.vavtechnology.com/&amp;ei=tVLOUum_HcKJrQfHkoGYCQ&amp;usg=AFQjCNFEV5ja1f2uWhU_xUCvswnWP25caQ&amp;bvm=bv.59026428,d.bmk" TargetMode="External"/><Relationship Id="rId2" Type="http://schemas.openxmlformats.org/officeDocument/2006/relationships/hyperlink" Target="http://www.mrprint.com/" TargetMode="External"/><Relationship Id="rId1" Type="http://schemas.openxmlformats.org/officeDocument/2006/relationships/slideLayout" Target="../slideLayouts/slideLayout2.xml"/><Relationship Id="rId4" Type="http://schemas.openxmlformats.org/officeDocument/2006/relationships/hyperlink" Target="http://www.google.com.bd/url?sa=t&amp;rct=j&amp;q=&amp;esrc=s&amp;source=web&amp;cd=1&amp;ved=0CCcQFjAA&amp;url=http://www.uscsolution.com/&amp;ei=8lPOUtTbEoK0rAeUhoCgAw&amp;usg=AFQjCNGkyOuE-KcLlH65wXzTl8olxrro1w&amp;bvm=bv.59026428,d.bm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hyperlink" Target="http://www.mrprint.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99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scene3d>
              <a:camera prst="orthographicFront"/>
              <a:lightRig rig="threePt" dir="t"/>
            </a:scene3d>
            <a:sp3d extrusionH="57150" contourW="12700" prstMaterial="dkEdge">
              <a:extrusionClr>
                <a:srgbClr val="00B050"/>
              </a:extrusionClr>
              <a:contourClr>
                <a:srgbClr val="00B050"/>
              </a:contourClr>
            </a:sp3d>
          </a:bodyPr>
          <a:lstStyle/>
          <a:p>
            <a:r>
              <a:rPr lang="en-US" b="1" dirty="0" smtClean="0">
                <a:solidFill>
                  <a:schemeClr val="tx2">
                    <a:lumMod val="60000"/>
                    <a:lumOff val="40000"/>
                  </a:schemeClr>
                </a:solidFill>
              </a:rPr>
              <a:t>SAS Enterprise.</a:t>
            </a:r>
            <a:br>
              <a:rPr lang="en-US" b="1" dirty="0" smtClean="0">
                <a:solidFill>
                  <a:schemeClr val="tx2">
                    <a:lumMod val="60000"/>
                    <a:lumOff val="40000"/>
                  </a:schemeClr>
                </a:solidFill>
              </a:rPr>
            </a:br>
            <a:r>
              <a:rPr lang="en-US" b="1" dirty="0" smtClean="0">
                <a:solidFill>
                  <a:schemeClr val="tx2">
                    <a:lumMod val="60000"/>
                    <a:lumOff val="40000"/>
                  </a:schemeClr>
                </a:solidFill>
              </a:rPr>
              <a:t>  </a:t>
            </a:r>
            <a:r>
              <a:rPr lang="en-US" sz="1800" b="1" dirty="0" smtClean="0">
                <a:solidFill>
                  <a:schemeClr val="tx2">
                    <a:lumMod val="60000"/>
                    <a:lumOff val="40000"/>
                  </a:schemeClr>
                </a:solidFill>
              </a:rPr>
              <a:t> A Sister concern of  Aziz Group Bangladesh.</a:t>
            </a:r>
            <a:endParaRPr lang="en-US" sz="1800" b="1" dirty="0">
              <a:solidFill>
                <a:schemeClr val="tx2">
                  <a:lumMod val="60000"/>
                  <a:lumOff val="40000"/>
                </a:schemeClr>
              </a:solidFill>
            </a:endParaRPr>
          </a:p>
        </p:txBody>
      </p:sp>
      <p:sp>
        <p:nvSpPr>
          <p:cNvPr id="3" name="Subtitle 2"/>
          <p:cNvSpPr>
            <a:spLocks noGrp="1"/>
          </p:cNvSpPr>
          <p:nvPr>
            <p:ph type="subTitle" idx="1"/>
          </p:nvPr>
        </p:nvSpPr>
        <p:spPr>
          <a:xfrm>
            <a:off x="1371600" y="4572000"/>
            <a:ext cx="6400800" cy="1752600"/>
          </a:xfrm>
        </p:spPr>
        <p:txBody>
          <a:bodyPr>
            <a:normAutofit/>
          </a:bodyPr>
          <a:lstStyle/>
          <a:p>
            <a:pPr algn="l"/>
            <a:r>
              <a:rPr lang="en-US" sz="2400" dirty="0" smtClean="0"/>
              <a:t>Address:</a:t>
            </a:r>
          </a:p>
          <a:p>
            <a:pPr algn="l"/>
            <a:r>
              <a:rPr lang="en-US" sz="1700" dirty="0" smtClean="0">
                <a:solidFill>
                  <a:schemeClr val="tx1"/>
                </a:solidFill>
              </a:rPr>
              <a:t>Tejgaon I/A,Dhaka-1208,Bangladesh</a:t>
            </a:r>
          </a:p>
          <a:p>
            <a:pPr algn="l"/>
            <a:r>
              <a:rPr lang="en-US" sz="1700" dirty="0" smtClean="0">
                <a:solidFill>
                  <a:schemeClr val="tx1"/>
                </a:solidFill>
                <a:hlinkClick r:id="rId2"/>
              </a:rPr>
              <a:t> Tel: 88-2-8879177-80,8879182</a:t>
            </a:r>
            <a:r>
              <a:rPr lang="en-US" sz="1700" dirty="0" smtClean="0">
                <a:solidFill>
                  <a:schemeClr val="tx1"/>
                </a:solidFill>
              </a:rPr>
              <a:t>,</a:t>
            </a:r>
          </a:p>
          <a:p>
            <a:pPr algn="l"/>
            <a:r>
              <a:rPr lang="en-US" sz="1700" dirty="0" smtClean="0">
                <a:solidFill>
                  <a:schemeClr val="tx1"/>
                </a:solidFill>
              </a:rPr>
              <a:t>Fax:88-2-8879185</a:t>
            </a:r>
          </a:p>
          <a:p>
            <a:pPr algn="l"/>
            <a:r>
              <a:rPr lang="en-US" sz="1700" dirty="0" smtClean="0">
                <a:solidFill>
                  <a:schemeClr val="tx1"/>
                </a:solidFill>
              </a:rPr>
              <a:t>Web: www.azizgroupbd.com/sas</a:t>
            </a:r>
            <a:endParaRPr lang="en-US" sz="1700" dirty="0">
              <a:solidFill>
                <a:schemeClr val="tx1"/>
              </a:solidFill>
            </a:endParaRPr>
          </a:p>
        </p:txBody>
      </p:sp>
      <p:pic>
        <p:nvPicPr>
          <p:cNvPr id="4" name="Picture 3" descr="Visions-for-a-more-environmentally-friendly-tomorrow-2.jpg"/>
          <p:cNvPicPr>
            <a:picLocks noChangeAspect="1"/>
          </p:cNvPicPr>
          <p:nvPr/>
        </p:nvPicPr>
        <p:blipFill>
          <a:blip r:embed="rId3"/>
          <a:stretch>
            <a:fillRect/>
          </a:stretch>
        </p:blipFill>
        <p:spPr>
          <a:xfrm>
            <a:off x="5257800" y="4114800"/>
            <a:ext cx="3124200" cy="23137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609600"/>
            <a:ext cx="1729854"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advClick="0" advTm="10000">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99000"/>
          </a:schemeClr>
        </a:solidFill>
        <a:effectLst/>
      </p:bgPr>
    </p:bg>
    <p:spTree>
      <p:nvGrpSpPr>
        <p:cNvPr id="1" name=""/>
        <p:cNvGrpSpPr/>
        <p:nvPr/>
      </p:nvGrpSpPr>
      <p:grpSpPr>
        <a:xfrm>
          <a:off x="0" y="0"/>
          <a:ext cx="0" cy="0"/>
          <a:chOff x="0" y="0"/>
          <a:chExt cx="0" cy="0"/>
        </a:xfrm>
      </p:grpSpPr>
      <p:pic>
        <p:nvPicPr>
          <p:cNvPr id="8" name="Picture 7" descr="MSP-3140-Metal-Halide-UV-Screen-Exposure-System-Metal-Halide-NuArc_Control-panel_OV5.jpg"/>
          <p:cNvPicPr>
            <a:picLocks noChangeAspect="1"/>
          </p:cNvPicPr>
          <p:nvPr/>
        </p:nvPicPr>
        <p:blipFill>
          <a:blip r:embed="rId2"/>
          <a:stretch>
            <a:fillRect/>
          </a:stretch>
        </p:blipFill>
        <p:spPr>
          <a:xfrm>
            <a:off x="0" y="3429000"/>
            <a:ext cx="1962150" cy="1981200"/>
          </a:xfrm>
          <a:prstGeom prst="rect">
            <a:avLst/>
          </a:prstGeom>
        </p:spPr>
      </p:pic>
      <p:pic>
        <p:nvPicPr>
          <p:cNvPr id="7" name="Picture 6" descr="MSP-3140-Metal-Halide-UV-Screen-Exposure-System-Metal-Halide-NuArc_Lamp-drawer_OV4.jpg"/>
          <p:cNvPicPr>
            <a:picLocks noChangeAspect="1"/>
          </p:cNvPicPr>
          <p:nvPr/>
        </p:nvPicPr>
        <p:blipFill>
          <a:blip r:embed="rId3"/>
          <a:stretch>
            <a:fillRect/>
          </a:stretch>
        </p:blipFill>
        <p:spPr>
          <a:xfrm>
            <a:off x="2027582" y="3429000"/>
            <a:ext cx="3768587" cy="2667000"/>
          </a:xfrm>
          <a:prstGeom prst="rect">
            <a:avLst/>
          </a:prstGeom>
        </p:spPr>
      </p:pic>
      <p:pic>
        <p:nvPicPr>
          <p:cNvPr id="6" name="Picture 5" descr="MSP-3140-Metal-Halide-UV-Screen-Exposure-System-Metal-Halide-NuArc_Frame-under-vacuum_OV3.jpg"/>
          <p:cNvPicPr>
            <a:picLocks noChangeAspect="1"/>
          </p:cNvPicPr>
          <p:nvPr/>
        </p:nvPicPr>
        <p:blipFill>
          <a:blip r:embed="rId4"/>
          <a:stretch>
            <a:fillRect/>
          </a:stretch>
        </p:blipFill>
        <p:spPr>
          <a:xfrm>
            <a:off x="5791200" y="3429000"/>
            <a:ext cx="3352800" cy="2590800"/>
          </a:xfrm>
          <a:prstGeom prst="rect">
            <a:avLst/>
          </a:prstGeom>
        </p:spPr>
      </p:pic>
      <p:pic>
        <p:nvPicPr>
          <p:cNvPr id="5" name="Picture 4" descr="MSP-3140-Metal-Halide-UV-Screen-Exposure-System-Metal-Halide-NuArc_Awaiting-exposure_OV2.jpg"/>
          <p:cNvPicPr>
            <a:picLocks noChangeAspect="1"/>
          </p:cNvPicPr>
          <p:nvPr/>
        </p:nvPicPr>
        <p:blipFill>
          <a:blip r:embed="rId5"/>
          <a:stretch>
            <a:fillRect/>
          </a:stretch>
        </p:blipFill>
        <p:spPr>
          <a:xfrm>
            <a:off x="4572000" y="609600"/>
            <a:ext cx="4572000" cy="2743200"/>
          </a:xfrm>
          <a:prstGeom prst="rect">
            <a:avLst/>
          </a:prstGeom>
        </p:spPr>
      </p:pic>
      <p:pic>
        <p:nvPicPr>
          <p:cNvPr id="4" name="Picture 3" descr="MSP-3140-Metal-Halide-UV-Screen-Exposure-System-Metal-Halide-NuArc_OV1.jpg"/>
          <p:cNvPicPr>
            <a:picLocks noChangeAspect="1"/>
          </p:cNvPicPr>
          <p:nvPr/>
        </p:nvPicPr>
        <p:blipFill>
          <a:blip r:embed="rId6"/>
          <a:stretch>
            <a:fillRect/>
          </a:stretch>
        </p:blipFill>
        <p:spPr>
          <a:xfrm>
            <a:off x="0" y="609600"/>
            <a:ext cx="4419600" cy="2783429"/>
          </a:xfrm>
          <a:prstGeom prst="rect">
            <a:avLst/>
          </a:prstGeom>
        </p:spPr>
      </p:pic>
      <p:sp>
        <p:nvSpPr>
          <p:cNvPr id="3" name="Content Placeholder 2"/>
          <p:cNvSpPr>
            <a:spLocks noGrp="1"/>
          </p:cNvSpPr>
          <p:nvPr>
            <p:ph idx="1"/>
          </p:nvPr>
        </p:nvSpPr>
        <p:spPr>
          <a:xfrm>
            <a:off x="0" y="0"/>
            <a:ext cx="9144000" cy="6858000"/>
          </a:xfrm>
        </p:spPr>
        <p:txBody>
          <a:bodyPr>
            <a:normAutofit lnSpcReduction="10000"/>
          </a:bodyPr>
          <a:lstStyle/>
          <a:p>
            <a:r>
              <a:rPr lang="en-US" dirty="0" smtClean="0"/>
              <a:t>MSP 3140 Metal-Halide UV Screen Exposure System</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sz="1600" dirty="0" smtClean="0"/>
          </a:p>
          <a:p>
            <a:pPr>
              <a:buNone/>
            </a:pPr>
            <a:endParaRPr lang="en-US" sz="1600" dirty="0" smtClean="0"/>
          </a:p>
          <a:p>
            <a:pPr>
              <a:buNone/>
            </a:pPr>
            <a:endParaRPr lang="en-US" sz="1600" dirty="0" smtClean="0"/>
          </a:p>
          <a:p>
            <a:pPr>
              <a:buNone/>
            </a:pPr>
            <a:r>
              <a:rPr lang="en-US" sz="1600" b="1" dirty="0" smtClean="0"/>
              <a:t>http://www.youtube.com/watch?v=4V2NlyITgxU</a:t>
            </a:r>
          </a:p>
        </p:txBody>
      </p:sp>
    </p:spTree>
  </p:cSld>
  <p:clrMapOvr>
    <a:masterClrMapping/>
  </p:clrMapOvr>
  <p:transition spd="med" advClick="0" advTm="10000">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alpha val="99000"/>
          </a:schemeClr>
        </a:solidFill>
        <a:effectLst/>
      </p:bgPr>
    </p:bg>
    <p:spTree>
      <p:nvGrpSpPr>
        <p:cNvPr id="1" name=""/>
        <p:cNvGrpSpPr/>
        <p:nvPr/>
      </p:nvGrpSpPr>
      <p:grpSpPr>
        <a:xfrm>
          <a:off x="0" y="0"/>
          <a:ext cx="0" cy="0"/>
          <a:chOff x="0" y="0"/>
          <a:chExt cx="0" cy="0"/>
        </a:xfrm>
      </p:grpSpPr>
      <p:pic>
        <p:nvPicPr>
          <p:cNvPr id="6" name="Picture 5" descr="Tabasco-HW-Infrared-Flash-Cure-Unit_Flash-Cure-Systems_IR-Flash-Dryer_MR_OV1.jpg"/>
          <p:cNvPicPr>
            <a:picLocks noChangeAspect="1"/>
          </p:cNvPicPr>
          <p:nvPr/>
        </p:nvPicPr>
        <p:blipFill>
          <a:blip r:embed="rId2"/>
          <a:stretch>
            <a:fillRect/>
          </a:stretch>
        </p:blipFill>
        <p:spPr>
          <a:xfrm>
            <a:off x="6019800" y="381000"/>
            <a:ext cx="2908024" cy="1981200"/>
          </a:xfrm>
          <a:prstGeom prst="rect">
            <a:avLst/>
          </a:prstGeom>
        </p:spPr>
      </p:pic>
      <p:pic>
        <p:nvPicPr>
          <p:cNvPr id="5" name="Picture 4" descr="Turnabout-Ink-Mixer_Screen-Printing-Ink-Mixing-Machine_Ink-Mixing-Equipment_MR_OV1.jpg"/>
          <p:cNvPicPr>
            <a:picLocks noChangeAspect="1"/>
          </p:cNvPicPr>
          <p:nvPr/>
        </p:nvPicPr>
        <p:blipFill>
          <a:blip r:embed="rId3"/>
          <a:stretch>
            <a:fillRect/>
          </a:stretch>
        </p:blipFill>
        <p:spPr>
          <a:xfrm>
            <a:off x="3048000" y="381000"/>
            <a:ext cx="2819400" cy="1981200"/>
          </a:xfrm>
          <a:prstGeom prst="rect">
            <a:avLst/>
          </a:prstGeom>
        </p:spPr>
      </p:pic>
      <p:pic>
        <p:nvPicPr>
          <p:cNvPr id="4" name="Picture 3" descr="Red-Chili-D-Quartz-Flash-Cure-Unit_Flash-Cure-System_Quartz-Flash-Dryer_MR_OV1.jpg"/>
          <p:cNvPicPr>
            <a:picLocks noChangeAspect="1"/>
          </p:cNvPicPr>
          <p:nvPr/>
        </p:nvPicPr>
        <p:blipFill>
          <a:blip r:embed="rId4"/>
          <a:stretch>
            <a:fillRect/>
          </a:stretch>
        </p:blipFill>
        <p:spPr>
          <a:xfrm>
            <a:off x="304800" y="381000"/>
            <a:ext cx="2647950" cy="1905000"/>
          </a:xfrm>
          <a:prstGeom prst="rect">
            <a:avLst/>
          </a:prstGeom>
        </p:spPr>
      </p:pic>
      <p:sp>
        <p:nvSpPr>
          <p:cNvPr id="3" name="Content Placeholder 2"/>
          <p:cNvSpPr>
            <a:spLocks noGrp="1"/>
          </p:cNvSpPr>
          <p:nvPr>
            <p:ph idx="1"/>
          </p:nvPr>
        </p:nvSpPr>
        <p:spPr>
          <a:xfrm>
            <a:off x="0" y="0"/>
            <a:ext cx="9144000" cy="6858000"/>
          </a:xfrm>
        </p:spPr>
        <p:txBody>
          <a:bodyPr>
            <a:normAutofit/>
          </a:bodyPr>
          <a:lstStyle/>
          <a:p>
            <a:pPr>
              <a:buNone/>
            </a:pPr>
            <a:r>
              <a:rPr lang="en-US" sz="2000" dirty="0" smtClean="0"/>
              <a:t>Red Chili D Quartz Flash Cure Unit    Turnabout Ink Mixer   </a:t>
            </a:r>
            <a:r>
              <a:rPr lang="en-US" sz="1800" dirty="0" smtClean="0"/>
              <a:t>Tabasco HW Infrared </a:t>
            </a:r>
            <a:r>
              <a:rPr lang="en-US" sz="1200" dirty="0" smtClean="0"/>
              <a:t>Flash Cure Unit</a:t>
            </a:r>
          </a:p>
          <a:p>
            <a:pPr>
              <a:buNone/>
            </a:pPr>
            <a:endParaRPr lang="en-US" sz="1200" dirty="0" smtClean="0"/>
          </a:p>
          <a:p>
            <a:pPr>
              <a:buNone/>
            </a:pPr>
            <a:endParaRPr lang="en-US" sz="1200" dirty="0" smtClean="0"/>
          </a:p>
          <a:p>
            <a:pPr>
              <a:buNone/>
            </a:pPr>
            <a:endParaRPr lang="en-US" sz="1200" dirty="0" smtClean="0"/>
          </a:p>
          <a:p>
            <a:pPr>
              <a:buNone/>
            </a:pPr>
            <a:endParaRPr lang="en-US" sz="1200" dirty="0" smtClean="0"/>
          </a:p>
          <a:p>
            <a:pPr>
              <a:buNone/>
            </a:pPr>
            <a:endParaRPr lang="en-US" sz="1200" dirty="0" smtClean="0"/>
          </a:p>
          <a:p>
            <a:pPr>
              <a:buNone/>
            </a:pPr>
            <a:endParaRPr lang="en-US" sz="1200" dirty="0" smtClean="0"/>
          </a:p>
          <a:p>
            <a:pPr>
              <a:buNone/>
            </a:pPr>
            <a:endParaRPr lang="en-US" sz="1200" dirty="0" smtClean="0"/>
          </a:p>
          <a:p>
            <a:pPr>
              <a:buNone/>
            </a:pPr>
            <a:endParaRPr lang="en-US" sz="1200" dirty="0" smtClean="0"/>
          </a:p>
          <a:p>
            <a:pPr>
              <a:buNone/>
            </a:pPr>
            <a:endParaRPr lang="en-US" sz="1200" dirty="0" smtClean="0"/>
          </a:p>
          <a:p>
            <a:pPr>
              <a:buNone/>
            </a:pPr>
            <a:endParaRPr lang="en-US" sz="1200" dirty="0" smtClean="0"/>
          </a:p>
          <a:p>
            <a:pPr>
              <a:buNone/>
            </a:pPr>
            <a:endParaRPr lang="en-US" sz="1200" dirty="0" smtClean="0"/>
          </a:p>
          <a:p>
            <a:pPr>
              <a:buNone/>
            </a:pPr>
            <a:endParaRPr lang="en-US" sz="1200" dirty="0" smtClean="0"/>
          </a:p>
          <a:p>
            <a:pPr>
              <a:buNone/>
            </a:pPr>
            <a:r>
              <a:rPr lang="en-US" sz="1200" dirty="0" smtClean="0"/>
              <a:t>For More details about Screen Printing machineries please visit: </a:t>
            </a:r>
          </a:p>
          <a:p>
            <a:pPr>
              <a:buNone/>
            </a:pPr>
            <a:endParaRPr lang="en-US" sz="1200" dirty="0" smtClean="0"/>
          </a:p>
          <a:p>
            <a:pPr>
              <a:buNone/>
            </a:pPr>
            <a:endParaRPr lang="en-US" sz="1200" dirty="0" smtClean="0"/>
          </a:p>
          <a:p>
            <a:pPr>
              <a:buNone/>
            </a:pPr>
            <a:endParaRPr lang="en-US" sz="1200" dirty="0" smtClean="0"/>
          </a:p>
          <a:p>
            <a:pPr algn="ctr">
              <a:buNone/>
            </a:pPr>
            <a:r>
              <a:rPr lang="en-US" sz="6000" b="1" dirty="0" smtClean="0"/>
              <a:t>www.mrprint.com</a:t>
            </a:r>
            <a:endParaRPr lang="en-US" sz="6000" b="1" dirty="0"/>
          </a:p>
        </p:txBody>
      </p:sp>
      <p:pic>
        <p:nvPicPr>
          <p:cNvPr id="7" name="Picture 6" descr="global_logo.gif"/>
          <p:cNvPicPr>
            <a:picLocks noChangeAspect="1"/>
          </p:cNvPicPr>
          <p:nvPr/>
        </p:nvPicPr>
        <p:blipFill>
          <a:blip r:embed="rId5"/>
          <a:stretch>
            <a:fillRect/>
          </a:stretch>
        </p:blipFill>
        <p:spPr>
          <a:xfrm>
            <a:off x="0" y="5867400"/>
            <a:ext cx="9144000" cy="990600"/>
          </a:xfrm>
          <a:prstGeom prst="rect">
            <a:avLst/>
          </a:prstGeom>
        </p:spPr>
      </p:pic>
    </p:spTree>
  </p:cSld>
  <p:clrMapOvr>
    <a:masterClrMapping/>
  </p:clrMapOvr>
  <p:transition spd="med" advClick="0" advTm="10000">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00">
            <a:alpha val="99000"/>
          </a:srgbClr>
        </a:solidFill>
        <a:effectLst/>
      </p:bgPr>
    </p:bg>
    <p:spTree>
      <p:nvGrpSpPr>
        <p:cNvPr id="1" name=""/>
        <p:cNvGrpSpPr/>
        <p:nvPr/>
      </p:nvGrpSpPr>
      <p:grpSpPr>
        <a:xfrm>
          <a:off x="0" y="0"/>
          <a:ext cx="0" cy="0"/>
          <a:chOff x="0" y="0"/>
          <a:chExt cx="0" cy="0"/>
        </a:xfrm>
      </p:grpSpPr>
      <p:pic>
        <p:nvPicPr>
          <p:cNvPr id="8" name="Picture 7" descr="maxresdefault.jpg"/>
          <p:cNvPicPr>
            <a:picLocks noChangeAspect="1"/>
          </p:cNvPicPr>
          <p:nvPr/>
        </p:nvPicPr>
        <p:blipFill>
          <a:blip r:embed="rId2"/>
          <a:stretch>
            <a:fillRect/>
          </a:stretch>
        </p:blipFill>
        <p:spPr>
          <a:xfrm>
            <a:off x="4876800" y="1905000"/>
            <a:ext cx="4131733" cy="2438400"/>
          </a:xfrm>
          <a:prstGeom prst="rect">
            <a:avLst/>
          </a:prstGeom>
        </p:spPr>
      </p:pic>
      <p:sp>
        <p:nvSpPr>
          <p:cNvPr id="2" name="Title 1"/>
          <p:cNvSpPr>
            <a:spLocks noGrp="1"/>
          </p:cNvSpPr>
          <p:nvPr>
            <p:ph type="title"/>
          </p:nvPr>
        </p:nvSpPr>
        <p:spPr>
          <a:xfrm>
            <a:off x="457200" y="152400"/>
            <a:ext cx="8229600" cy="1143000"/>
          </a:xfrm>
        </p:spPr>
        <p:style>
          <a:lnRef idx="2">
            <a:schemeClr val="accent1">
              <a:shade val="50000"/>
            </a:schemeClr>
          </a:lnRef>
          <a:fillRef idx="1">
            <a:schemeClr val="accent1"/>
          </a:fillRef>
          <a:effectRef idx="0">
            <a:schemeClr val="accent1"/>
          </a:effectRef>
          <a:fontRef idx="minor">
            <a:schemeClr val="lt1"/>
          </a:fontRef>
        </p:style>
        <p:txBody>
          <a:bodyPr/>
          <a:lstStyle/>
          <a:p>
            <a:r>
              <a:rPr lang="en-US" b="1" dirty="0" smtClean="0"/>
              <a:t>VAV Technology.</a:t>
            </a:r>
            <a:endParaRPr lang="en-US" b="1" dirty="0"/>
          </a:p>
        </p:txBody>
      </p:sp>
      <p:pic>
        <p:nvPicPr>
          <p:cNvPr id="4" name="Content Placeholder 3" descr="logo.jpg"/>
          <p:cNvPicPr>
            <a:picLocks noGrp="1" noChangeAspect="1"/>
          </p:cNvPicPr>
          <p:nvPr>
            <p:ph idx="1"/>
          </p:nvPr>
        </p:nvPicPr>
        <p:blipFill>
          <a:blip r:embed="rId3"/>
          <a:stretch>
            <a:fillRect/>
          </a:stretch>
        </p:blipFill>
        <p:spPr>
          <a:xfrm>
            <a:off x="1752600" y="533400"/>
            <a:ext cx="781050" cy="600075"/>
          </a:xfrm>
        </p:spPr>
        <p:style>
          <a:lnRef idx="3">
            <a:schemeClr val="lt1"/>
          </a:lnRef>
          <a:fillRef idx="1">
            <a:schemeClr val="accent1"/>
          </a:fillRef>
          <a:effectRef idx="1">
            <a:schemeClr val="accent1"/>
          </a:effectRef>
          <a:fontRef idx="minor">
            <a:schemeClr val="lt1"/>
          </a:fontRef>
        </p:style>
      </p:pic>
      <p:pic>
        <p:nvPicPr>
          <p:cNvPr id="5" name="Picture 4" descr="images.jpg"/>
          <p:cNvPicPr>
            <a:picLocks noChangeAspect="1"/>
          </p:cNvPicPr>
          <p:nvPr/>
        </p:nvPicPr>
        <p:blipFill>
          <a:blip r:embed="rId4"/>
          <a:stretch>
            <a:fillRect/>
          </a:stretch>
        </p:blipFill>
        <p:spPr>
          <a:xfrm>
            <a:off x="152400" y="2057400"/>
            <a:ext cx="4572000" cy="3613355"/>
          </a:xfrm>
          <a:prstGeom prst="rect">
            <a:avLst/>
          </a:prstGeom>
        </p:spPr>
      </p:pic>
      <p:sp>
        <p:nvSpPr>
          <p:cNvPr id="7" name="TextBox 6"/>
          <p:cNvSpPr txBox="1"/>
          <p:nvPr/>
        </p:nvSpPr>
        <p:spPr>
          <a:xfrm>
            <a:off x="5029200" y="1447800"/>
            <a:ext cx="3886200" cy="369332"/>
          </a:xfrm>
          <a:prstGeom prst="rect">
            <a:avLst/>
          </a:prstGeom>
          <a:noFill/>
        </p:spPr>
        <p:txBody>
          <a:bodyPr wrap="square" rtlCol="0">
            <a:spAutoFit/>
          </a:bodyPr>
          <a:lstStyle/>
          <a:p>
            <a:r>
              <a:rPr lang="en-US" b="1" dirty="0" smtClean="0">
                <a:solidFill>
                  <a:srgbClr val="C00000"/>
                </a:solidFill>
              </a:rPr>
              <a:t>VAV Laser System X-Burner R Series.</a:t>
            </a:r>
            <a:endParaRPr lang="en-US" b="1" dirty="0">
              <a:solidFill>
                <a:srgbClr val="C00000"/>
              </a:solidFill>
            </a:endParaRPr>
          </a:p>
        </p:txBody>
      </p:sp>
      <p:pic>
        <p:nvPicPr>
          <p:cNvPr id="6" name="Picture 5" descr="index.jpg"/>
          <p:cNvPicPr>
            <a:picLocks noChangeAspect="1"/>
          </p:cNvPicPr>
          <p:nvPr/>
        </p:nvPicPr>
        <p:blipFill>
          <a:blip r:embed="rId5"/>
          <a:stretch>
            <a:fillRect/>
          </a:stretch>
        </p:blipFill>
        <p:spPr>
          <a:xfrm>
            <a:off x="4953000" y="4495800"/>
            <a:ext cx="4038600" cy="2196432"/>
          </a:xfrm>
          <a:prstGeom prst="rect">
            <a:avLst/>
          </a:prstGeom>
        </p:spPr>
      </p:pic>
      <p:sp>
        <p:nvSpPr>
          <p:cNvPr id="9" name="TextBox 8"/>
          <p:cNvSpPr txBox="1"/>
          <p:nvPr/>
        </p:nvSpPr>
        <p:spPr>
          <a:xfrm>
            <a:off x="0" y="6488668"/>
            <a:ext cx="4876800" cy="338554"/>
          </a:xfrm>
          <a:prstGeom prst="rect">
            <a:avLst/>
          </a:prstGeom>
          <a:noFill/>
        </p:spPr>
        <p:txBody>
          <a:bodyPr wrap="square" rtlCol="0">
            <a:spAutoFit/>
          </a:bodyPr>
          <a:lstStyle/>
          <a:p>
            <a:r>
              <a:rPr lang="en-US" sz="1600" b="1" dirty="0" smtClean="0"/>
              <a:t>http://www.youtube.com/watch?v=vvzGTxP6JJM</a:t>
            </a:r>
            <a:endParaRPr lang="en-US" sz="1600" b="1" dirty="0"/>
          </a:p>
        </p:txBody>
      </p:sp>
      <p:sp>
        <p:nvSpPr>
          <p:cNvPr id="12" name="TextBox 11"/>
          <p:cNvSpPr txBox="1"/>
          <p:nvPr/>
        </p:nvSpPr>
        <p:spPr>
          <a:xfrm>
            <a:off x="228600" y="1447800"/>
            <a:ext cx="4572000" cy="646331"/>
          </a:xfrm>
          <a:prstGeom prst="rect">
            <a:avLst/>
          </a:prstGeom>
          <a:noFill/>
        </p:spPr>
        <p:txBody>
          <a:bodyPr wrap="square" rtlCol="0">
            <a:spAutoFit/>
          </a:bodyPr>
          <a:lstStyle/>
          <a:p>
            <a:r>
              <a:rPr lang="en-US" b="1" dirty="0" smtClean="0">
                <a:solidFill>
                  <a:srgbClr val="FF0000"/>
                </a:solidFill>
              </a:rPr>
              <a:t>VAV X-Burner Laser System .</a:t>
            </a:r>
          </a:p>
          <a:p>
            <a:r>
              <a:rPr lang="en-US" b="1" dirty="0" smtClean="0">
                <a:solidFill>
                  <a:srgbClr val="FF0000"/>
                </a:solidFill>
              </a:rPr>
              <a:t>650 Peak Power. 450W. 4-Axis Laser System.</a:t>
            </a:r>
            <a:endParaRPr lang="en-US" b="1" dirty="0">
              <a:solidFill>
                <a:srgbClr val="FF0000"/>
              </a:solidFill>
            </a:endParaRPr>
          </a:p>
        </p:txBody>
      </p:sp>
      <p:pic>
        <p:nvPicPr>
          <p:cNvPr id="13" name="Picture 12" descr="imagesr.jpg"/>
          <p:cNvPicPr>
            <a:picLocks noChangeAspect="1"/>
          </p:cNvPicPr>
          <p:nvPr/>
        </p:nvPicPr>
        <p:blipFill>
          <a:blip r:embed="rId6"/>
          <a:stretch>
            <a:fillRect/>
          </a:stretch>
        </p:blipFill>
        <p:spPr>
          <a:xfrm>
            <a:off x="3962400" y="5791200"/>
            <a:ext cx="738187" cy="5911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advClick="0" advTm="10000">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00">
            <a:alpha val="99000"/>
          </a:srgbClr>
        </a:solidFill>
        <a:effectLst/>
      </p:bgPr>
    </p:bg>
    <p:spTree>
      <p:nvGrpSpPr>
        <p:cNvPr id="1" name=""/>
        <p:cNvGrpSpPr/>
        <p:nvPr/>
      </p:nvGrpSpPr>
      <p:grpSpPr>
        <a:xfrm>
          <a:off x="0" y="0"/>
          <a:ext cx="0" cy="0"/>
          <a:chOff x="0" y="0"/>
          <a:chExt cx="0" cy="0"/>
        </a:xfrm>
      </p:grpSpPr>
      <p:pic>
        <p:nvPicPr>
          <p:cNvPr id="4" name="Picture 3" descr="kerr bandana liberty 145.jpg"/>
          <p:cNvPicPr>
            <a:picLocks noChangeAspect="1"/>
          </p:cNvPicPr>
          <p:nvPr/>
        </p:nvPicPr>
        <p:blipFill>
          <a:blip r:embed="rId2"/>
          <a:stretch>
            <a:fillRect/>
          </a:stretch>
        </p:blipFill>
        <p:spPr>
          <a:xfrm>
            <a:off x="304800" y="914400"/>
            <a:ext cx="3810000" cy="4191000"/>
          </a:xfrm>
          <a:prstGeom prst="rect">
            <a:avLst/>
          </a:prstGeom>
          <a:ln>
            <a:noFill/>
          </a:ln>
          <a:effectLst>
            <a:softEdge rad="112500"/>
          </a:effectLst>
        </p:spPr>
      </p:pic>
      <p:sp>
        <p:nvSpPr>
          <p:cNvPr id="3" name="Content Placeholder 2"/>
          <p:cNvSpPr>
            <a:spLocks noGrp="1"/>
          </p:cNvSpPr>
          <p:nvPr>
            <p:ph idx="1"/>
          </p:nvPr>
        </p:nvSpPr>
        <p:spPr>
          <a:xfrm>
            <a:off x="0" y="0"/>
            <a:ext cx="9144000" cy="6858000"/>
          </a:xfrm>
        </p:spPr>
        <p:txBody>
          <a:bodyPr>
            <a:normAutofit/>
          </a:bodyPr>
          <a:lstStyle/>
          <a:p>
            <a:pPr marL="457200" indent="-457200">
              <a:buNone/>
            </a:pPr>
            <a:r>
              <a:rPr lang="en-US" sz="2000" b="1" dirty="0" smtClean="0">
                <a:solidFill>
                  <a:schemeClr val="tx2">
                    <a:lumMod val="75000"/>
                  </a:schemeClr>
                </a:solidFill>
              </a:rPr>
              <a:t>VAV Laser Works</a:t>
            </a:r>
          </a:p>
          <a:p>
            <a:pPr marL="457200" indent="-457200">
              <a:buFont typeface="Wingdings" pitchFamily="2" charset="2"/>
              <a:buChar char="Ø"/>
            </a:pPr>
            <a:r>
              <a:rPr lang="en-US" sz="2000" b="1" dirty="0" smtClean="0">
                <a:solidFill>
                  <a:schemeClr val="tx2">
                    <a:lumMod val="75000"/>
                  </a:schemeClr>
                </a:solidFill>
              </a:rPr>
              <a:t>All Over Design</a:t>
            </a:r>
            <a:endParaRPr lang="en-US" sz="2000" b="1" dirty="0">
              <a:solidFill>
                <a:schemeClr val="tx2">
                  <a:lumMod val="75000"/>
                </a:schemeClr>
              </a:solidFill>
            </a:endParaRPr>
          </a:p>
        </p:txBody>
      </p:sp>
      <p:pic>
        <p:nvPicPr>
          <p:cNvPr id="6" name="Picture 5" descr="levis-x-liberty-london-collection-2013-boyfriend-skinny-jeans-tbc.jpg"/>
          <p:cNvPicPr>
            <a:picLocks noChangeAspect="1"/>
          </p:cNvPicPr>
          <p:nvPr/>
        </p:nvPicPr>
        <p:blipFill>
          <a:blip r:embed="rId3" cstate="print"/>
          <a:stretch>
            <a:fillRect/>
          </a:stretch>
        </p:blipFill>
        <p:spPr>
          <a:xfrm>
            <a:off x="4953000" y="914400"/>
            <a:ext cx="3429000" cy="4038600"/>
          </a:xfrm>
          <a:prstGeom prst="rect">
            <a:avLst/>
          </a:prstGeom>
        </p:spPr>
      </p:pic>
      <p:sp>
        <p:nvSpPr>
          <p:cNvPr id="7" name="TextBox 6"/>
          <p:cNvSpPr txBox="1"/>
          <p:nvPr/>
        </p:nvSpPr>
        <p:spPr>
          <a:xfrm>
            <a:off x="4953000" y="381000"/>
            <a:ext cx="1676400" cy="400110"/>
          </a:xfrm>
          <a:prstGeom prst="rect">
            <a:avLst/>
          </a:prstGeom>
          <a:noFill/>
        </p:spPr>
        <p:txBody>
          <a:bodyPr wrap="square" rtlCol="0">
            <a:spAutoFit/>
          </a:bodyPr>
          <a:lstStyle/>
          <a:p>
            <a:pPr>
              <a:buFont typeface="Wingdings" pitchFamily="2" charset="2"/>
              <a:buChar char="Ø"/>
            </a:pPr>
            <a:r>
              <a:rPr lang="en-US" sz="2000" b="1" dirty="0" smtClean="0">
                <a:solidFill>
                  <a:srgbClr val="330CC4"/>
                </a:solidFill>
              </a:rPr>
              <a:t> Brushing </a:t>
            </a:r>
            <a:endParaRPr lang="en-US" sz="2000" b="1" dirty="0">
              <a:solidFill>
                <a:srgbClr val="330CC4"/>
              </a:solidFill>
            </a:endParaRPr>
          </a:p>
        </p:txBody>
      </p:sp>
    </p:spTree>
  </p:cSld>
  <p:clrMapOvr>
    <a:masterClrMapping/>
  </p:clrMapOvr>
  <p:transition spd="med" advClick="0" advTm="10000">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00">
            <a:alpha val="99000"/>
          </a:srgbClr>
        </a:solidFill>
        <a:effectLst/>
      </p:bgPr>
    </p:bg>
    <p:spTree>
      <p:nvGrpSpPr>
        <p:cNvPr id="1" name=""/>
        <p:cNvGrpSpPr/>
        <p:nvPr/>
      </p:nvGrpSpPr>
      <p:grpSpPr>
        <a:xfrm>
          <a:off x="0" y="0"/>
          <a:ext cx="0" cy="0"/>
          <a:chOff x="0" y="0"/>
          <a:chExt cx="0" cy="0"/>
        </a:xfrm>
      </p:grpSpPr>
      <p:pic>
        <p:nvPicPr>
          <p:cNvPr id="4" name="Picture 3" descr="Swagger-x-Levis-505-Denim-Jeans.jpg"/>
          <p:cNvPicPr>
            <a:picLocks noChangeAspect="1"/>
          </p:cNvPicPr>
          <p:nvPr/>
        </p:nvPicPr>
        <p:blipFill>
          <a:blip r:embed="rId2"/>
          <a:stretch>
            <a:fillRect/>
          </a:stretch>
        </p:blipFill>
        <p:spPr>
          <a:xfrm>
            <a:off x="0" y="457200"/>
            <a:ext cx="4953000" cy="4038600"/>
          </a:xfrm>
          <a:prstGeom prst="rect">
            <a:avLst/>
          </a:prstGeom>
        </p:spPr>
      </p:pic>
      <p:sp>
        <p:nvSpPr>
          <p:cNvPr id="3" name="Content Placeholder 2"/>
          <p:cNvSpPr>
            <a:spLocks noGrp="1"/>
          </p:cNvSpPr>
          <p:nvPr>
            <p:ph idx="1"/>
          </p:nvPr>
        </p:nvSpPr>
        <p:spPr>
          <a:xfrm>
            <a:off x="0" y="0"/>
            <a:ext cx="9144000" cy="6858000"/>
          </a:xfrm>
        </p:spPr>
        <p:txBody>
          <a:bodyPr>
            <a:normAutofit/>
          </a:bodyPr>
          <a:lstStyle/>
          <a:p>
            <a:pPr>
              <a:buFont typeface="Wingdings" pitchFamily="2" charset="2"/>
              <a:buChar char="Ø"/>
            </a:pPr>
            <a:r>
              <a:rPr lang="en-US" sz="2000" b="1" dirty="0" smtClean="0">
                <a:solidFill>
                  <a:srgbClr val="330CC4"/>
                </a:solidFill>
              </a:rPr>
              <a:t>Destroy Design</a:t>
            </a:r>
            <a:endParaRPr lang="en-US" sz="2000" b="1" dirty="0">
              <a:solidFill>
                <a:srgbClr val="330CC4"/>
              </a:solidFill>
            </a:endParaRPr>
          </a:p>
        </p:txBody>
      </p:sp>
      <p:pic>
        <p:nvPicPr>
          <p:cNvPr id="5" name="Picture 4" descr="wesleyduan$112220346.jpg"/>
          <p:cNvPicPr>
            <a:picLocks noChangeAspect="1"/>
          </p:cNvPicPr>
          <p:nvPr/>
        </p:nvPicPr>
        <p:blipFill>
          <a:blip r:embed="rId3"/>
          <a:stretch>
            <a:fillRect/>
          </a:stretch>
        </p:blipFill>
        <p:spPr>
          <a:xfrm>
            <a:off x="5181600" y="457200"/>
            <a:ext cx="3810000" cy="6248400"/>
          </a:xfrm>
          <a:prstGeom prst="rect">
            <a:avLst/>
          </a:prstGeom>
        </p:spPr>
      </p:pic>
      <p:pic>
        <p:nvPicPr>
          <p:cNvPr id="6" name="Picture 5" descr="img-thing .out=jpg&amp;size=l&amp;tid=32860291.jpg"/>
          <p:cNvPicPr>
            <a:picLocks noChangeAspect="1"/>
          </p:cNvPicPr>
          <p:nvPr/>
        </p:nvPicPr>
        <p:blipFill>
          <a:blip r:embed="rId4"/>
          <a:stretch>
            <a:fillRect/>
          </a:stretch>
        </p:blipFill>
        <p:spPr>
          <a:xfrm>
            <a:off x="0" y="4572000"/>
            <a:ext cx="1981200" cy="2057400"/>
          </a:xfrm>
          <a:prstGeom prst="rect">
            <a:avLst/>
          </a:prstGeom>
        </p:spPr>
      </p:pic>
      <p:pic>
        <p:nvPicPr>
          <p:cNvPr id="7" name="Picture 6" descr="img-thing .out=jpg&amp;size=l&amp;tid=78500060.jpg"/>
          <p:cNvPicPr>
            <a:picLocks noChangeAspect="1"/>
          </p:cNvPicPr>
          <p:nvPr/>
        </p:nvPicPr>
        <p:blipFill>
          <a:blip r:embed="rId5"/>
          <a:stretch>
            <a:fillRect/>
          </a:stretch>
        </p:blipFill>
        <p:spPr>
          <a:xfrm>
            <a:off x="2133600" y="4572000"/>
            <a:ext cx="2819400" cy="2133600"/>
          </a:xfrm>
          <a:prstGeom prst="rect">
            <a:avLst/>
          </a:prstGeom>
        </p:spPr>
      </p:pic>
    </p:spTree>
  </p:cSld>
  <p:clrMapOvr>
    <a:masterClrMapping/>
  </p:clrMapOvr>
  <p:transition spd="med" advClick="0" advTm="10000">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00">
            <a:alpha val="99000"/>
          </a:srgbClr>
        </a:solidFill>
        <a:effectLst/>
      </p:bgPr>
    </p:bg>
    <p:spTree>
      <p:nvGrpSpPr>
        <p:cNvPr id="1" name=""/>
        <p:cNvGrpSpPr/>
        <p:nvPr/>
      </p:nvGrpSpPr>
      <p:grpSpPr>
        <a:xfrm>
          <a:off x="0" y="0"/>
          <a:ext cx="0" cy="0"/>
          <a:chOff x="0" y="0"/>
          <a:chExt cx="0" cy="0"/>
        </a:xfrm>
      </p:grpSpPr>
      <p:pic>
        <p:nvPicPr>
          <p:cNvPr id="5" name="Picture 4" descr="hh.jpg"/>
          <p:cNvPicPr>
            <a:picLocks noChangeAspect="1"/>
          </p:cNvPicPr>
          <p:nvPr/>
        </p:nvPicPr>
        <p:blipFill>
          <a:blip r:embed="rId2"/>
          <a:stretch>
            <a:fillRect/>
          </a:stretch>
        </p:blipFill>
        <p:spPr>
          <a:xfrm>
            <a:off x="152400" y="3962400"/>
            <a:ext cx="4267200" cy="2667000"/>
          </a:xfrm>
          <a:prstGeom prst="rect">
            <a:avLst/>
          </a:prstGeom>
        </p:spPr>
      </p:pic>
      <p:sp>
        <p:nvSpPr>
          <p:cNvPr id="3" name="Content Placeholder 2"/>
          <p:cNvSpPr>
            <a:spLocks noGrp="1"/>
          </p:cNvSpPr>
          <p:nvPr>
            <p:ph idx="1"/>
          </p:nvPr>
        </p:nvSpPr>
        <p:spPr>
          <a:xfrm>
            <a:off x="0" y="0"/>
            <a:ext cx="9144000" cy="6858000"/>
          </a:xfrm>
        </p:spPr>
        <p:txBody>
          <a:bodyPr/>
          <a:lstStyle/>
          <a:p>
            <a:pPr>
              <a:buNone/>
            </a:pPr>
            <a:r>
              <a:rPr lang="en-US" b="1" dirty="0" smtClean="0">
                <a:solidFill>
                  <a:srgbClr val="330CC4"/>
                </a:solidFill>
              </a:rPr>
              <a:t>VAV Technology Robotics</a:t>
            </a:r>
          </a:p>
          <a:p>
            <a:pPr>
              <a:buNone/>
            </a:pPr>
            <a:r>
              <a:rPr lang="en-US" sz="2000" b="1" dirty="0" smtClean="0">
                <a:solidFill>
                  <a:srgbClr val="330CC4"/>
                </a:solidFill>
              </a:rPr>
              <a:t> Picasso SS 430 Fly Spry Robot</a:t>
            </a:r>
            <a:endParaRPr lang="en-US" sz="2000" b="1" dirty="0">
              <a:solidFill>
                <a:srgbClr val="330CC4"/>
              </a:solidFill>
            </a:endParaRPr>
          </a:p>
        </p:txBody>
      </p:sp>
      <p:pic>
        <p:nvPicPr>
          <p:cNvPr id="4" name="Picture 3" descr="robot.jpg"/>
          <p:cNvPicPr>
            <a:picLocks noChangeAspect="1"/>
          </p:cNvPicPr>
          <p:nvPr/>
        </p:nvPicPr>
        <p:blipFill>
          <a:blip r:embed="rId3"/>
          <a:stretch>
            <a:fillRect/>
          </a:stretch>
        </p:blipFill>
        <p:spPr>
          <a:xfrm>
            <a:off x="152400" y="914400"/>
            <a:ext cx="4267200" cy="2971800"/>
          </a:xfrm>
          <a:prstGeom prst="rect">
            <a:avLst/>
          </a:prstGeom>
        </p:spPr>
      </p:pic>
      <p:pic>
        <p:nvPicPr>
          <p:cNvPr id="6" name="Picture 5" descr="imag.jpg"/>
          <p:cNvPicPr>
            <a:picLocks noChangeAspect="1"/>
          </p:cNvPicPr>
          <p:nvPr/>
        </p:nvPicPr>
        <p:blipFill>
          <a:blip r:embed="rId4"/>
          <a:stretch>
            <a:fillRect/>
          </a:stretch>
        </p:blipFill>
        <p:spPr>
          <a:xfrm>
            <a:off x="4572000" y="914400"/>
            <a:ext cx="4267200" cy="2971800"/>
          </a:xfrm>
          <a:prstGeom prst="rect">
            <a:avLst/>
          </a:prstGeom>
        </p:spPr>
      </p:pic>
      <p:sp>
        <p:nvSpPr>
          <p:cNvPr id="7" name="TextBox 6"/>
          <p:cNvSpPr txBox="1"/>
          <p:nvPr/>
        </p:nvSpPr>
        <p:spPr>
          <a:xfrm>
            <a:off x="4648200" y="533400"/>
            <a:ext cx="1447800" cy="369332"/>
          </a:xfrm>
          <a:prstGeom prst="rect">
            <a:avLst/>
          </a:prstGeom>
          <a:noFill/>
        </p:spPr>
        <p:txBody>
          <a:bodyPr wrap="square" rtlCol="0">
            <a:spAutoFit/>
          </a:bodyPr>
          <a:lstStyle/>
          <a:p>
            <a:r>
              <a:rPr lang="en-US" b="1" dirty="0" smtClean="0">
                <a:solidFill>
                  <a:srgbClr val="330CC4"/>
                </a:solidFill>
              </a:rPr>
              <a:t>Clone-MAC</a:t>
            </a:r>
            <a:endParaRPr lang="en-US" b="1" dirty="0">
              <a:solidFill>
                <a:srgbClr val="330CC4"/>
              </a:solidFill>
            </a:endParaRPr>
          </a:p>
        </p:txBody>
      </p:sp>
      <p:pic>
        <p:nvPicPr>
          <p:cNvPr id="8" name="Picture 7" descr="logo.jpg"/>
          <p:cNvPicPr>
            <a:picLocks noChangeAspect="1"/>
          </p:cNvPicPr>
          <p:nvPr/>
        </p:nvPicPr>
        <p:blipFill>
          <a:blip r:embed="rId5"/>
          <a:stretch>
            <a:fillRect/>
          </a:stretch>
        </p:blipFill>
        <p:spPr>
          <a:xfrm>
            <a:off x="4648200" y="4267200"/>
            <a:ext cx="781050" cy="600075"/>
          </a:xfrm>
          <a:prstGeom prst="rect">
            <a:avLst/>
          </a:prstGeom>
        </p:spPr>
        <p:style>
          <a:lnRef idx="1">
            <a:schemeClr val="accent5"/>
          </a:lnRef>
          <a:fillRef idx="2">
            <a:schemeClr val="accent5"/>
          </a:fillRef>
          <a:effectRef idx="1">
            <a:schemeClr val="accent5"/>
          </a:effectRef>
          <a:fontRef idx="minor">
            <a:schemeClr val="dk1"/>
          </a:fontRef>
        </p:style>
      </p:pic>
      <p:pic>
        <p:nvPicPr>
          <p:cNvPr id="9" name="Picture 8" descr="sas.jpg"/>
          <p:cNvPicPr>
            <a:picLocks noChangeAspect="1"/>
          </p:cNvPicPr>
          <p:nvPr/>
        </p:nvPicPr>
        <p:blipFill>
          <a:blip r:embed="rId6" cstate="print"/>
          <a:stretch>
            <a:fillRect/>
          </a:stretch>
        </p:blipFill>
        <p:spPr>
          <a:xfrm>
            <a:off x="5562600" y="4267200"/>
            <a:ext cx="914400" cy="609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descr="logo.jpg"/>
          <p:cNvPicPr>
            <a:picLocks noChangeAspect="1"/>
          </p:cNvPicPr>
          <p:nvPr/>
        </p:nvPicPr>
        <p:blipFill>
          <a:blip r:embed="rId7"/>
          <a:stretch>
            <a:fillRect/>
          </a:stretch>
        </p:blipFill>
        <p:spPr>
          <a:xfrm>
            <a:off x="4648200" y="5029200"/>
            <a:ext cx="1828800" cy="9705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descr="imagesr.jpg"/>
          <p:cNvPicPr>
            <a:picLocks noChangeAspect="1"/>
          </p:cNvPicPr>
          <p:nvPr/>
        </p:nvPicPr>
        <p:blipFill>
          <a:blip r:embed="rId8"/>
          <a:stretch>
            <a:fillRect/>
          </a:stretch>
        </p:blipFill>
        <p:spPr>
          <a:xfrm>
            <a:off x="6553200" y="4267200"/>
            <a:ext cx="2283724"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TextBox 12"/>
          <p:cNvSpPr txBox="1"/>
          <p:nvPr/>
        </p:nvSpPr>
        <p:spPr>
          <a:xfrm>
            <a:off x="0" y="6553200"/>
            <a:ext cx="4724400" cy="338554"/>
          </a:xfrm>
          <a:prstGeom prst="rect">
            <a:avLst/>
          </a:prstGeom>
          <a:noFill/>
        </p:spPr>
        <p:txBody>
          <a:bodyPr wrap="square" rtlCol="0">
            <a:spAutoFit/>
          </a:bodyPr>
          <a:lstStyle/>
          <a:p>
            <a:r>
              <a:rPr lang="en-US" sz="1600" b="1" dirty="0" smtClean="0"/>
              <a:t>http://www.youtube.com/watch?v=lODMFm7mdFQ</a:t>
            </a:r>
            <a:endParaRPr lang="en-US" sz="1600" b="1" dirty="0"/>
          </a:p>
        </p:txBody>
      </p:sp>
    </p:spTree>
  </p:cSld>
  <p:clrMapOvr>
    <a:masterClrMapping/>
  </p:clrMapOvr>
  <p:transition spd="med" advClick="0" advTm="10000">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94C8">
            <a:alpha val="98824"/>
          </a:srgbClr>
        </a:solidFill>
        <a:effectLst/>
      </p:bgPr>
    </p:bg>
    <p:spTree>
      <p:nvGrpSpPr>
        <p:cNvPr id="1" name=""/>
        <p:cNvGrpSpPr/>
        <p:nvPr/>
      </p:nvGrpSpPr>
      <p:grpSpPr>
        <a:xfrm>
          <a:off x="0" y="0"/>
          <a:ext cx="0" cy="0"/>
          <a:chOff x="0" y="0"/>
          <a:chExt cx="0" cy="0"/>
        </a:xfrm>
      </p:grpSpPr>
      <p:pic>
        <p:nvPicPr>
          <p:cNvPr id="4" name="Picture 3" descr="mutoh_1638_poplet_1.jpg"/>
          <p:cNvPicPr>
            <a:picLocks noChangeAspect="1"/>
          </p:cNvPicPr>
          <p:nvPr/>
        </p:nvPicPr>
        <p:blipFill>
          <a:blip r:embed="rId2"/>
          <a:stretch>
            <a:fillRect/>
          </a:stretch>
        </p:blipFill>
        <p:spPr>
          <a:xfrm>
            <a:off x="0" y="838200"/>
            <a:ext cx="5512862" cy="3429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ontent Placeholder 2"/>
          <p:cNvSpPr>
            <a:spLocks noGrp="1"/>
          </p:cNvSpPr>
          <p:nvPr>
            <p:ph idx="1"/>
          </p:nvPr>
        </p:nvSpPr>
        <p:spPr>
          <a:xfrm>
            <a:off x="0" y="0"/>
            <a:ext cx="9144000" cy="6858000"/>
          </a:xfrm>
        </p:spPr>
        <p:txBody>
          <a:bodyPr/>
          <a:lstStyle/>
          <a:p>
            <a:pPr>
              <a:buNone/>
            </a:pPr>
            <a:r>
              <a:rPr lang="en-US" b="1" dirty="0" smtClean="0">
                <a:solidFill>
                  <a:schemeClr val="bg1"/>
                </a:solidFill>
              </a:rPr>
              <a:t>             USC Solution. </a:t>
            </a:r>
            <a:endParaRPr lang="en-US" b="1" dirty="0">
              <a:solidFill>
                <a:schemeClr val="bg1"/>
              </a:solidFill>
            </a:endParaRPr>
          </a:p>
        </p:txBody>
      </p:sp>
      <p:sp>
        <p:nvSpPr>
          <p:cNvPr id="5" name="TextBox 4"/>
          <p:cNvSpPr txBox="1"/>
          <p:nvPr/>
        </p:nvSpPr>
        <p:spPr>
          <a:xfrm>
            <a:off x="5562600" y="685800"/>
            <a:ext cx="3581400" cy="4247317"/>
          </a:xfrm>
          <a:prstGeom prst="rect">
            <a:avLst/>
          </a:prstGeom>
          <a:noFill/>
        </p:spPr>
        <p:txBody>
          <a:bodyPr wrap="square" rtlCol="0">
            <a:spAutoFit/>
          </a:bodyPr>
          <a:lstStyle/>
          <a:p>
            <a:r>
              <a:rPr lang="en-US" b="1" u="sng" dirty="0" smtClean="0">
                <a:solidFill>
                  <a:schemeClr val="bg1"/>
                </a:solidFill>
              </a:rPr>
              <a:t>Mutoh ValuJet 1638 Features:</a:t>
            </a:r>
            <a:r>
              <a:rPr lang="en-US" dirty="0" smtClean="0">
                <a:solidFill>
                  <a:schemeClr val="bg1"/>
                </a:solidFill>
              </a:rPr>
              <a:t/>
            </a:r>
            <a:br>
              <a:rPr lang="en-US" dirty="0" smtClean="0">
                <a:solidFill>
                  <a:schemeClr val="bg1"/>
                </a:solidFill>
              </a:rPr>
            </a:br>
            <a:endParaRPr lang="en-US" dirty="0" smtClean="0">
              <a:solidFill>
                <a:schemeClr val="bg1"/>
              </a:solidFill>
            </a:endParaRPr>
          </a:p>
          <a:p>
            <a:r>
              <a:rPr lang="en-US" b="1" dirty="0" smtClean="0">
                <a:solidFill>
                  <a:schemeClr val="bg1"/>
                </a:solidFill>
              </a:rPr>
              <a:t>Heat Transfer sublimation printing up to 1625 mm (63.97”)</a:t>
            </a:r>
            <a:endParaRPr lang="en-US" dirty="0" smtClean="0">
              <a:solidFill>
                <a:schemeClr val="bg1"/>
              </a:solidFill>
            </a:endParaRPr>
          </a:p>
          <a:p>
            <a:r>
              <a:rPr lang="en-US" b="1" dirty="0" smtClean="0">
                <a:solidFill>
                  <a:schemeClr val="bg1"/>
                </a:solidFill>
              </a:rPr>
              <a:t>Staggered dual head setup with latest generation 1440 nozzle </a:t>
            </a:r>
            <a:r>
              <a:rPr lang="en-US" b="1" dirty="0" err="1" smtClean="0">
                <a:solidFill>
                  <a:schemeClr val="bg1"/>
                </a:solidFill>
              </a:rPr>
              <a:t>piezo</a:t>
            </a:r>
            <a:r>
              <a:rPr lang="en-US" b="1" dirty="0" smtClean="0">
                <a:solidFill>
                  <a:schemeClr val="bg1"/>
                </a:solidFill>
              </a:rPr>
              <a:t> heads</a:t>
            </a:r>
            <a:endParaRPr lang="en-US" dirty="0" smtClean="0">
              <a:solidFill>
                <a:schemeClr val="bg1"/>
              </a:solidFill>
            </a:endParaRPr>
          </a:p>
          <a:p>
            <a:r>
              <a:rPr lang="en-US" b="1" dirty="0" smtClean="0">
                <a:solidFill>
                  <a:schemeClr val="bg1"/>
                </a:solidFill>
              </a:rPr>
              <a:t>Production speeds between 42 &amp; 65 m²/h</a:t>
            </a:r>
            <a:endParaRPr lang="en-US" dirty="0" smtClean="0">
              <a:solidFill>
                <a:schemeClr val="bg1"/>
              </a:solidFill>
            </a:endParaRPr>
          </a:p>
          <a:p>
            <a:r>
              <a:rPr lang="en-US" b="1" dirty="0" smtClean="0">
                <a:solidFill>
                  <a:schemeClr val="bg1"/>
                </a:solidFill>
              </a:rPr>
              <a:t>Water-based disperse dye VOC free sublimation inks</a:t>
            </a:r>
            <a:endParaRPr lang="en-US" dirty="0" smtClean="0">
              <a:solidFill>
                <a:schemeClr val="bg1"/>
              </a:solidFill>
            </a:endParaRPr>
          </a:p>
          <a:p>
            <a:r>
              <a:rPr lang="en-US" b="1" dirty="0" smtClean="0">
                <a:solidFill>
                  <a:schemeClr val="bg1"/>
                </a:solidFill>
              </a:rPr>
              <a:t>Ideal for production of soft signage, sportswear, gadgets, ...</a:t>
            </a:r>
            <a:endParaRPr lang="en-US" dirty="0" smtClean="0">
              <a:solidFill>
                <a:schemeClr val="bg1"/>
              </a:solidFill>
            </a:endParaRPr>
          </a:p>
          <a:p>
            <a:r>
              <a:rPr lang="en-US" b="1" dirty="0" smtClean="0">
                <a:solidFill>
                  <a:schemeClr val="bg1"/>
                </a:solidFill>
              </a:rPr>
              <a:t>Environmentally friendly printing - high level of operator safety</a:t>
            </a:r>
            <a:endParaRPr lang="en-US" dirty="0">
              <a:solidFill>
                <a:schemeClr val="bg1"/>
              </a:solidFill>
            </a:endParaRPr>
          </a:p>
        </p:txBody>
      </p:sp>
      <p:pic>
        <p:nvPicPr>
          <p:cNvPr id="6" name="Picture 5" descr="rtt.jpg"/>
          <p:cNvPicPr>
            <a:picLocks noChangeAspect="1"/>
          </p:cNvPicPr>
          <p:nvPr/>
        </p:nvPicPr>
        <p:blipFill>
          <a:blip r:embed="rId3"/>
          <a:stretch>
            <a:fillRect/>
          </a:stretch>
        </p:blipFill>
        <p:spPr>
          <a:xfrm>
            <a:off x="5638800" y="4953000"/>
            <a:ext cx="3352800" cy="1752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152400" y="6324600"/>
            <a:ext cx="5029200" cy="369332"/>
          </a:xfrm>
          <a:prstGeom prst="rect">
            <a:avLst/>
          </a:prstGeom>
          <a:noFill/>
        </p:spPr>
        <p:txBody>
          <a:bodyPr wrap="square" rtlCol="0">
            <a:spAutoFit/>
          </a:bodyPr>
          <a:lstStyle/>
          <a:p>
            <a:r>
              <a:rPr lang="en-US" b="1" dirty="0" smtClean="0">
                <a:solidFill>
                  <a:schemeClr val="bg1"/>
                </a:solidFill>
              </a:rPr>
              <a:t>http://www.youtube.com/watch?v=fvrZupszW68</a:t>
            </a:r>
            <a:endParaRPr lang="en-US" b="1" dirty="0">
              <a:solidFill>
                <a:schemeClr val="bg1"/>
              </a:solidFill>
            </a:endParaRPr>
          </a:p>
        </p:txBody>
      </p:sp>
      <p:pic>
        <p:nvPicPr>
          <p:cNvPr id="8" name="Picture 7" descr="usc logo.jpg"/>
          <p:cNvPicPr>
            <a:picLocks noChangeAspect="1"/>
          </p:cNvPicPr>
          <p:nvPr/>
        </p:nvPicPr>
        <p:blipFill>
          <a:blip r:embed="rId4"/>
          <a:stretch>
            <a:fillRect/>
          </a:stretch>
        </p:blipFill>
        <p:spPr>
          <a:xfrm>
            <a:off x="0" y="0"/>
            <a:ext cx="1236133" cy="685800"/>
          </a:xfrm>
          <a:prstGeom prst="rect">
            <a:avLst/>
          </a:prstGeom>
        </p:spPr>
        <p:style>
          <a:lnRef idx="0">
            <a:schemeClr val="accent3"/>
          </a:lnRef>
          <a:fillRef idx="3">
            <a:schemeClr val="accent3"/>
          </a:fillRef>
          <a:effectRef idx="3">
            <a:schemeClr val="accent3"/>
          </a:effectRef>
          <a:fontRef idx="minor">
            <a:schemeClr val="lt1"/>
          </a:fontRef>
        </p:style>
      </p:pic>
    </p:spTree>
  </p:cSld>
  <p:clrMapOvr>
    <a:masterClrMapping/>
  </p:clrMapOvr>
  <p:transition spd="med" advClick="0" advTm="10000">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94C8">
            <a:alpha val="99000"/>
          </a:srgbClr>
        </a:solidFill>
        <a:effectLst/>
      </p:bgPr>
    </p:bg>
    <p:spTree>
      <p:nvGrpSpPr>
        <p:cNvPr id="1" name=""/>
        <p:cNvGrpSpPr/>
        <p:nvPr/>
      </p:nvGrpSpPr>
      <p:grpSpPr>
        <a:xfrm>
          <a:off x="0" y="0"/>
          <a:ext cx="0" cy="0"/>
          <a:chOff x="0" y="0"/>
          <a:chExt cx="0" cy="0"/>
        </a:xfrm>
      </p:grpSpPr>
      <p:pic>
        <p:nvPicPr>
          <p:cNvPr id="7" name="Picture 6" descr="dye-sub-inks-660x400.png"/>
          <p:cNvPicPr>
            <a:picLocks noChangeAspect="1"/>
          </p:cNvPicPr>
          <p:nvPr/>
        </p:nvPicPr>
        <p:blipFill>
          <a:blip r:embed="rId2"/>
          <a:stretch>
            <a:fillRect/>
          </a:stretch>
        </p:blipFill>
        <p:spPr>
          <a:xfrm>
            <a:off x="6172200" y="914400"/>
            <a:ext cx="2819400" cy="2743200"/>
          </a:xfrm>
          <a:prstGeom prst="rect">
            <a:avLst/>
          </a:prstGeom>
        </p:spPr>
      </p:pic>
      <p:pic>
        <p:nvPicPr>
          <p:cNvPr id="6" name="Picture 5" descr="dye-sublimation-ink-500x500.jpg"/>
          <p:cNvPicPr>
            <a:picLocks noChangeAspect="1"/>
          </p:cNvPicPr>
          <p:nvPr/>
        </p:nvPicPr>
        <p:blipFill>
          <a:blip r:embed="rId3"/>
          <a:stretch>
            <a:fillRect/>
          </a:stretch>
        </p:blipFill>
        <p:spPr>
          <a:xfrm>
            <a:off x="3200400" y="914400"/>
            <a:ext cx="2895600" cy="2743200"/>
          </a:xfrm>
          <a:prstGeom prst="rect">
            <a:avLst/>
          </a:prstGeom>
        </p:spPr>
      </p:pic>
      <p:pic>
        <p:nvPicPr>
          <p:cNvPr id="4" name="Picture 3" descr="100gsm_Tacky_Sublimation_Paper_In_Roll_Size_1196_0_1308207368.jpg"/>
          <p:cNvPicPr>
            <a:picLocks noChangeAspect="1"/>
          </p:cNvPicPr>
          <p:nvPr/>
        </p:nvPicPr>
        <p:blipFill>
          <a:blip r:embed="rId4"/>
          <a:stretch>
            <a:fillRect/>
          </a:stretch>
        </p:blipFill>
        <p:spPr>
          <a:xfrm>
            <a:off x="152400" y="914400"/>
            <a:ext cx="2971800" cy="2768600"/>
          </a:xfrm>
          <a:prstGeom prst="rect">
            <a:avLst/>
          </a:prstGeom>
        </p:spPr>
      </p:pic>
      <p:sp>
        <p:nvSpPr>
          <p:cNvPr id="3" name="Content Placeholder 2"/>
          <p:cNvSpPr>
            <a:spLocks noGrp="1"/>
          </p:cNvSpPr>
          <p:nvPr>
            <p:ph idx="1"/>
          </p:nvPr>
        </p:nvSpPr>
        <p:spPr>
          <a:xfrm>
            <a:off x="0" y="0"/>
            <a:ext cx="9144000" cy="6858000"/>
          </a:xfrm>
        </p:spPr>
        <p:txBody>
          <a:bodyPr/>
          <a:lstStyle/>
          <a:p>
            <a:pPr>
              <a:buNone/>
            </a:pPr>
            <a:r>
              <a:rPr lang="en-US" b="1" dirty="0" smtClean="0">
                <a:solidFill>
                  <a:schemeClr val="bg1"/>
                </a:solidFill>
              </a:rPr>
              <a:t>Dye Sublimation Accessories </a:t>
            </a:r>
          </a:p>
          <a:p>
            <a:pPr>
              <a:buNone/>
            </a:pPr>
            <a:r>
              <a:rPr lang="en-US" sz="2000" b="1" dirty="0" smtClean="0">
                <a:solidFill>
                  <a:schemeClr val="bg1"/>
                </a:solidFill>
              </a:rPr>
              <a:t> Paper Roll                                   Sublimation Ink</a:t>
            </a:r>
          </a:p>
          <a:p>
            <a:pPr>
              <a:buNone/>
            </a:pPr>
            <a:endParaRPr lang="en-US" sz="2000" b="1" dirty="0" smtClean="0">
              <a:solidFill>
                <a:schemeClr val="bg1"/>
              </a:solidFill>
            </a:endParaRPr>
          </a:p>
          <a:p>
            <a:pPr>
              <a:buNone/>
            </a:pPr>
            <a:endParaRPr lang="en-US" sz="2000" b="1" dirty="0" smtClean="0">
              <a:solidFill>
                <a:schemeClr val="bg1"/>
              </a:solidFill>
            </a:endParaRPr>
          </a:p>
          <a:p>
            <a:pPr>
              <a:buNone/>
            </a:pPr>
            <a:endParaRPr lang="en-US" sz="2000" b="1" dirty="0" smtClean="0">
              <a:solidFill>
                <a:schemeClr val="bg1"/>
              </a:solidFill>
            </a:endParaRPr>
          </a:p>
          <a:p>
            <a:pPr>
              <a:buNone/>
            </a:pPr>
            <a:endParaRPr lang="en-US" sz="2000" b="1" dirty="0" smtClean="0">
              <a:solidFill>
                <a:schemeClr val="bg1"/>
              </a:solidFill>
            </a:endParaRPr>
          </a:p>
          <a:p>
            <a:pPr>
              <a:buNone/>
            </a:pPr>
            <a:endParaRPr lang="en-US" sz="2000" b="1" dirty="0" smtClean="0">
              <a:solidFill>
                <a:schemeClr val="bg1"/>
              </a:solidFill>
            </a:endParaRPr>
          </a:p>
          <a:p>
            <a:pPr>
              <a:buNone/>
            </a:pPr>
            <a:endParaRPr lang="en-US" sz="2000" b="1" dirty="0" smtClean="0">
              <a:solidFill>
                <a:schemeClr val="bg1"/>
              </a:solidFill>
            </a:endParaRPr>
          </a:p>
          <a:p>
            <a:pPr>
              <a:buNone/>
            </a:pPr>
            <a:endParaRPr lang="en-US" sz="2000" b="1" dirty="0" smtClean="0">
              <a:solidFill>
                <a:schemeClr val="bg1"/>
              </a:solidFill>
            </a:endParaRPr>
          </a:p>
          <a:p>
            <a:pPr>
              <a:buNone/>
            </a:pPr>
            <a:endParaRPr lang="en-US" sz="2000" b="1" dirty="0" smtClean="0">
              <a:solidFill>
                <a:schemeClr val="bg1"/>
              </a:solidFill>
            </a:endParaRPr>
          </a:p>
          <a:p>
            <a:pPr>
              <a:buNone/>
            </a:pPr>
            <a:r>
              <a:rPr lang="en-US" sz="2000" b="1" dirty="0" smtClean="0">
                <a:solidFill>
                  <a:schemeClr val="bg1"/>
                </a:solidFill>
              </a:rPr>
              <a:t> Heat Transfer Machine            Print  Head </a:t>
            </a:r>
            <a:endParaRPr lang="en-US" sz="2000" b="1" dirty="0">
              <a:solidFill>
                <a:schemeClr val="bg1"/>
              </a:solidFill>
            </a:endParaRPr>
          </a:p>
        </p:txBody>
      </p:sp>
      <p:pic>
        <p:nvPicPr>
          <p:cNvPr id="8" name="Picture 7" descr="350X350_00a803aef5.jpg"/>
          <p:cNvPicPr>
            <a:picLocks noChangeAspect="1"/>
          </p:cNvPicPr>
          <p:nvPr/>
        </p:nvPicPr>
        <p:blipFill>
          <a:blip r:embed="rId5"/>
          <a:stretch>
            <a:fillRect/>
          </a:stretch>
        </p:blipFill>
        <p:spPr>
          <a:xfrm>
            <a:off x="152400" y="4191000"/>
            <a:ext cx="2733675" cy="2514600"/>
          </a:xfrm>
          <a:prstGeom prst="rect">
            <a:avLst/>
          </a:prstGeom>
        </p:spPr>
      </p:pic>
      <p:pic>
        <p:nvPicPr>
          <p:cNvPr id="9" name="Picture 8" descr="40188719.jpg"/>
          <p:cNvPicPr>
            <a:picLocks noChangeAspect="1"/>
          </p:cNvPicPr>
          <p:nvPr/>
        </p:nvPicPr>
        <p:blipFill>
          <a:blip r:embed="rId6"/>
          <a:stretch>
            <a:fillRect/>
          </a:stretch>
        </p:blipFill>
        <p:spPr>
          <a:xfrm>
            <a:off x="3200400" y="4191000"/>
            <a:ext cx="4648200" cy="2514600"/>
          </a:xfrm>
          <a:prstGeom prst="rect">
            <a:avLst/>
          </a:prstGeom>
        </p:spPr>
      </p:pic>
    </p:spTree>
  </p:cSld>
  <p:clrMapOvr>
    <a:masterClrMapping/>
  </p:clrMapOvr>
  <p:transition spd="med" advClick="0" advTm="10000">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47500" lnSpcReduction="20000"/>
          </a:bodyPr>
          <a:lstStyle/>
          <a:p>
            <a:pPr>
              <a:buNone/>
            </a:pPr>
            <a:r>
              <a:rPr lang="en-US" sz="4200" b="1" dirty="0" smtClean="0">
                <a:solidFill>
                  <a:schemeClr val="bg1"/>
                </a:solidFill>
              </a:rPr>
              <a:t>About Digital Transfer Printing</a:t>
            </a:r>
          </a:p>
          <a:p>
            <a:pPr>
              <a:buNone/>
            </a:pPr>
            <a:endParaRPr lang="en-US" b="1" dirty="0" smtClean="0"/>
          </a:p>
          <a:p>
            <a:pPr>
              <a:buFont typeface="Wingdings" pitchFamily="2" charset="2"/>
              <a:buChar char="v"/>
            </a:pPr>
            <a:r>
              <a:rPr lang="en-US" b="1" dirty="0" smtClean="0"/>
              <a:t>Dye sublimation</a:t>
            </a:r>
          </a:p>
          <a:p>
            <a:pPr>
              <a:buNone/>
            </a:pPr>
            <a:r>
              <a:rPr lang="en-US" dirty="0" smtClean="0"/>
              <a:t>        Dye sublimation is a physical process that involves transforming dye particles from a solid state into a gaseous state, without first turning the solid particles into a liquid. The sublimation of an image from the transfer paper onto a substrate involves contact between a printed image on transfer paper with the substrate in the transfer press. The heat in the press causes the dye particles of the images to sublimate. During the process, the polyester of the substrate is also heated. As a result the molecular chains of the polyester "open'' and the dye particles, in gaseous form, permeate the polyester. On completion of the sublimation process, the press is opened and the substrate cools. After cooling, the dyestuff is ''locked up'' in the polyester. The retention of the dyestuff in the polyester demonstrates the high resistance of the dyesubbed images to washing and light exposure compared to decals. The process also works on polyester.cotton blends (at least 65/35, preferably 80/20), some acrylics and nylon 6.6 (for best results consult your dyestuff supplier).</a:t>
            </a:r>
          </a:p>
          <a:p>
            <a:pPr>
              <a:buFont typeface="Wingdings" pitchFamily="2" charset="2"/>
              <a:buChar char="v"/>
            </a:pPr>
            <a:endParaRPr lang="en-US" b="1" dirty="0" smtClean="0"/>
          </a:p>
          <a:p>
            <a:pPr>
              <a:buFont typeface="Wingdings" pitchFamily="2" charset="2"/>
              <a:buChar char="v"/>
            </a:pPr>
            <a:r>
              <a:rPr lang="en-US" b="1" dirty="0" smtClean="0"/>
              <a:t>Digital sublimation transfer printing</a:t>
            </a:r>
          </a:p>
          <a:p>
            <a:pPr>
              <a:buNone/>
            </a:pPr>
            <a:r>
              <a:rPr lang="en-US" dirty="0" smtClean="0"/>
              <a:t>        Digital sublimation transfer printing requires an inkjet printer, sublimation ink, sublimation transfer paper, a polyester (coated) substrate and a heat press. The sublimation technique as such offers an attractive new alternative decorating method thanks to its relatively low setup cost, the advantages of digital design over screen printing, the elimation of after treatment, as well as its meticulous detail and superior quality.</a:t>
            </a:r>
          </a:p>
          <a:p>
            <a:pPr>
              <a:buFont typeface="Wingdings" pitchFamily="2" charset="2"/>
              <a:buChar char="v"/>
            </a:pPr>
            <a:endParaRPr lang="en-US" b="1" dirty="0" smtClean="0"/>
          </a:p>
          <a:p>
            <a:pPr>
              <a:buFont typeface="Wingdings" pitchFamily="2" charset="2"/>
              <a:buChar char="v"/>
            </a:pPr>
            <a:r>
              <a:rPr lang="en-US" b="1" dirty="0" smtClean="0"/>
              <a:t>Applications</a:t>
            </a:r>
          </a:p>
          <a:p>
            <a:pPr>
              <a:buNone/>
            </a:pPr>
            <a:r>
              <a:rPr lang="en-US" dirty="0" smtClean="0"/>
              <a:t>        Digital sublimation transfer printing can be employed in a variety of applications, including the fashion industry for proofing and short run production, graphic arts, car and furniture upholstering, casino gaming tables, billiards and snooker tables, interior decorating, the soft sign industry for promotional banners, flags and postage stamps. Industrial niche markets include skis, snowboards and regrigerators, to name only a few. In an increasingly global market place, Digital sublimation transfer printing is equipped to meet the challenge of customizing the material would where economical one-offs are possible without compromising quality. Current users enjoy the benefits of brilliant colors, a wide colour gamut, fine detailed graphics, high resolutions, stable results over time, an integrated system of printer, paper, ink and price, technical support and dedicated suppliers.</a:t>
            </a:r>
          </a:p>
          <a:p>
            <a:pPr>
              <a:buNone/>
            </a:pPr>
            <a:endParaRPr lang="en-US" dirty="0"/>
          </a:p>
        </p:txBody>
      </p:sp>
    </p:spTree>
  </p:cSld>
  <p:clrMapOvr>
    <a:masterClrMapping/>
  </p:clrMapOvr>
  <p:transition spd="med" advClick="0" advTm="10000">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94C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sz="2000" b="1" dirty="0" smtClean="0">
                <a:solidFill>
                  <a:schemeClr val="bg1"/>
                </a:solidFill>
              </a:rPr>
              <a:t>Dye Sublimation Works</a:t>
            </a:r>
            <a:endParaRPr lang="en-US" sz="2000" b="1" dirty="0">
              <a:solidFill>
                <a:schemeClr val="bg1"/>
              </a:solidFill>
            </a:endParaRPr>
          </a:p>
        </p:txBody>
      </p:sp>
      <p:pic>
        <p:nvPicPr>
          <p:cNvPr id="4" name="Picture 3" descr="design__64464.jpg"/>
          <p:cNvPicPr>
            <a:picLocks noChangeAspect="1"/>
          </p:cNvPicPr>
          <p:nvPr/>
        </p:nvPicPr>
        <p:blipFill>
          <a:blip r:embed="rId2"/>
          <a:stretch>
            <a:fillRect/>
          </a:stretch>
        </p:blipFill>
        <p:spPr>
          <a:xfrm>
            <a:off x="152401" y="381000"/>
            <a:ext cx="4596422" cy="3352800"/>
          </a:xfrm>
          <a:prstGeom prst="rect">
            <a:avLst/>
          </a:prstGeom>
        </p:spPr>
      </p:pic>
      <p:pic>
        <p:nvPicPr>
          <p:cNvPr id="5" name="Picture 4" descr="imagesv.jpg"/>
          <p:cNvPicPr>
            <a:picLocks noChangeAspect="1"/>
          </p:cNvPicPr>
          <p:nvPr/>
        </p:nvPicPr>
        <p:blipFill>
          <a:blip r:embed="rId3"/>
          <a:stretch>
            <a:fillRect/>
          </a:stretch>
        </p:blipFill>
        <p:spPr>
          <a:xfrm>
            <a:off x="4876800" y="381000"/>
            <a:ext cx="4038600" cy="3352800"/>
          </a:xfrm>
          <a:prstGeom prst="rect">
            <a:avLst/>
          </a:prstGeom>
        </p:spPr>
      </p:pic>
      <p:pic>
        <p:nvPicPr>
          <p:cNvPr id="6" name="Picture 5" descr="products_A5E4E9_fullsize_large.jpg"/>
          <p:cNvPicPr>
            <a:picLocks noChangeAspect="1"/>
          </p:cNvPicPr>
          <p:nvPr/>
        </p:nvPicPr>
        <p:blipFill>
          <a:blip r:embed="rId4"/>
          <a:stretch>
            <a:fillRect/>
          </a:stretch>
        </p:blipFill>
        <p:spPr>
          <a:xfrm>
            <a:off x="152400" y="3886200"/>
            <a:ext cx="2667000" cy="2819400"/>
          </a:xfrm>
          <a:prstGeom prst="rect">
            <a:avLst/>
          </a:prstGeom>
        </p:spPr>
      </p:pic>
      <p:pic>
        <p:nvPicPr>
          <p:cNvPr id="7" name="Picture 6" descr="2012112303718.jpg"/>
          <p:cNvPicPr>
            <a:picLocks noChangeAspect="1"/>
          </p:cNvPicPr>
          <p:nvPr/>
        </p:nvPicPr>
        <p:blipFill>
          <a:blip r:embed="rId5"/>
          <a:stretch>
            <a:fillRect/>
          </a:stretch>
        </p:blipFill>
        <p:spPr>
          <a:xfrm>
            <a:off x="2971800" y="3886200"/>
            <a:ext cx="2819400" cy="2819400"/>
          </a:xfrm>
          <a:prstGeom prst="rect">
            <a:avLst/>
          </a:prstGeom>
        </p:spPr>
      </p:pic>
      <p:pic>
        <p:nvPicPr>
          <p:cNvPr id="8" name="Picture 7" descr="5-LSJ.jpg"/>
          <p:cNvPicPr>
            <a:picLocks noChangeAspect="1"/>
          </p:cNvPicPr>
          <p:nvPr/>
        </p:nvPicPr>
        <p:blipFill>
          <a:blip r:embed="rId6"/>
          <a:stretch>
            <a:fillRect/>
          </a:stretch>
        </p:blipFill>
        <p:spPr>
          <a:xfrm>
            <a:off x="5943600" y="3886200"/>
            <a:ext cx="2971800" cy="2819400"/>
          </a:xfrm>
          <a:prstGeom prst="rect">
            <a:avLst/>
          </a:prstGeom>
        </p:spPr>
      </p:pic>
    </p:spTree>
  </p:cSld>
  <p:clrMapOvr>
    <a:masterClrMapping/>
  </p:clrMapOvr>
  <p:transition spd="med" advClick="0" advTm="10000">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scene3d>
              <a:camera prst="orthographicFront"/>
              <a:lightRig rig="threePt" dir="t"/>
            </a:scene3d>
            <a:sp3d extrusionH="57150" contourW="12700">
              <a:extrusionClr>
                <a:schemeClr val="tx2"/>
              </a:extrusionClr>
              <a:contourClr>
                <a:schemeClr val="tx2"/>
              </a:contourClr>
            </a:sp3d>
          </a:bodyPr>
          <a:lstStyle/>
          <a:p>
            <a:r>
              <a:rPr lang="en-US" b="1" dirty="0" smtClean="0">
                <a:solidFill>
                  <a:srgbClr val="0070C0"/>
                </a:solidFill>
              </a:rPr>
              <a:t>Quality commitment and certification </a:t>
            </a:r>
            <a:endParaRPr lang="en-US" b="1" dirty="0">
              <a:solidFill>
                <a:srgbClr val="0070C0"/>
              </a:solidFill>
            </a:endParaRPr>
          </a:p>
        </p:txBody>
      </p:sp>
      <p:sp>
        <p:nvSpPr>
          <p:cNvPr id="3" name="Content Placeholder 2"/>
          <p:cNvSpPr>
            <a:spLocks noGrp="1"/>
          </p:cNvSpPr>
          <p:nvPr>
            <p:ph idx="1"/>
          </p:nvPr>
        </p:nvSpPr>
        <p:spPr/>
        <p:txBody>
          <a:bodyPr>
            <a:normAutofit fontScale="70000" lnSpcReduction="20000"/>
          </a:bodyPr>
          <a:lstStyle/>
          <a:p>
            <a:r>
              <a:rPr lang="en-US" dirty="0" smtClean="0"/>
              <a:t>Our objectives are to conduct transparent business operation within the legal and social framework with aims to attain the mission reflected by our vision. Aziz Group serves the community through comprehensive chemical solutions, dedicated to provide our clients with leading edge technology in everything from textile, garments, basic chemicals, pharmaceuticals to printing, </a:t>
            </a:r>
            <a:r>
              <a:rPr lang="en-US" dirty="0" err="1" smtClean="0"/>
              <a:t>chloro</a:t>
            </a:r>
            <a:r>
              <a:rPr lang="en-US" dirty="0" smtClean="0"/>
              <a:t> </a:t>
            </a:r>
            <a:r>
              <a:rPr lang="en-US" dirty="0" err="1" smtClean="0"/>
              <a:t>alchali</a:t>
            </a:r>
            <a:r>
              <a:rPr lang="en-US" dirty="0" smtClean="0"/>
              <a:t>, machineries and instruments. </a:t>
            </a:r>
            <a:br>
              <a:rPr lang="en-US" dirty="0" smtClean="0"/>
            </a:br>
            <a:r>
              <a:rPr lang="en-US" dirty="0" smtClean="0"/>
              <a:t/>
            </a:r>
            <a:br>
              <a:rPr lang="en-US" dirty="0" smtClean="0"/>
            </a:br>
            <a:r>
              <a:rPr lang="en-US" dirty="0" smtClean="0"/>
              <a:t>Aziz Group manufactures chemicals designed to prevent corrosion, scaling and microbiological growth in various water systems. Other products include ETP chemicals, Boiler Water chemicals, Cooling Water chemicals, Water and Waste Water chemicals, Coagulant and Flocculants, Drinking Water chemicals, Industrial Process Water chemicals and Cleaning chemicals. In addition to providing basic and specialty chemicals, we can provide custom formulations designed to meet our customer's specific needs. </a:t>
            </a:r>
            <a:endParaRPr lang="en-US" dirty="0"/>
          </a:p>
        </p:txBody>
      </p:sp>
    </p:spTree>
  </p:cSld>
  <p:clrMapOvr>
    <a:masterClrMapping/>
  </p:clrMapOvr>
  <p:transition spd="med" advClick="0" advTm="10000">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pic>
        <p:nvPicPr>
          <p:cNvPr id="4" name="Content Placeholder 3" descr="550359_514420901904521_688417646_n.jpg"/>
          <p:cNvPicPr>
            <a:picLocks noGrp="1" noChangeAspect="1"/>
          </p:cNvPicPr>
          <p:nvPr>
            <p:ph idx="1"/>
          </p:nvPr>
        </p:nvPicPr>
        <p:blipFill>
          <a:blip r:embed="rId2"/>
          <a:stretch>
            <a:fillRect/>
          </a:stretch>
        </p:blipFill>
        <p:spPr>
          <a:xfrm>
            <a:off x="152400" y="152400"/>
            <a:ext cx="838200" cy="838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1143000" y="228600"/>
            <a:ext cx="6248400" cy="707886"/>
          </a:xfrm>
          <a:prstGeom prst="rect">
            <a:avLst/>
          </a:prstGeom>
          <a:noFill/>
        </p:spPr>
        <p:txBody>
          <a:bodyPr wrap="square" rtlCol="0">
            <a:spAutoFit/>
          </a:bodyPr>
          <a:lstStyle/>
          <a:p>
            <a:r>
              <a:rPr lang="en-US" sz="4000" b="1" dirty="0" smtClean="0">
                <a:solidFill>
                  <a:srgbClr val="C00000"/>
                </a:solidFill>
              </a:rPr>
              <a:t>Azon Direct Garment Printer</a:t>
            </a:r>
            <a:endParaRPr lang="en-US" sz="4000" b="1" dirty="0">
              <a:solidFill>
                <a:srgbClr val="C00000"/>
              </a:solidFill>
            </a:endParaRPr>
          </a:p>
        </p:txBody>
      </p:sp>
      <p:sp>
        <p:nvSpPr>
          <p:cNvPr id="6" name="TextBox 5"/>
          <p:cNvSpPr txBox="1"/>
          <p:nvPr/>
        </p:nvSpPr>
        <p:spPr>
          <a:xfrm>
            <a:off x="152400" y="1295400"/>
            <a:ext cx="1447800" cy="369332"/>
          </a:xfrm>
          <a:prstGeom prst="rect">
            <a:avLst/>
          </a:prstGeom>
          <a:noFill/>
        </p:spPr>
        <p:txBody>
          <a:bodyPr wrap="square" rtlCol="0">
            <a:spAutoFit/>
          </a:bodyPr>
          <a:lstStyle/>
          <a:p>
            <a:r>
              <a:rPr lang="en-US" b="1" dirty="0" smtClean="0">
                <a:solidFill>
                  <a:srgbClr val="FF0000"/>
                </a:solidFill>
              </a:rPr>
              <a:t>Azon Tex Pro</a:t>
            </a:r>
            <a:endParaRPr lang="en-US" b="1" dirty="0">
              <a:solidFill>
                <a:srgbClr val="FF0000"/>
              </a:solidFill>
            </a:endParaRPr>
          </a:p>
        </p:txBody>
      </p:sp>
      <p:pic>
        <p:nvPicPr>
          <p:cNvPr id="7" name="Picture 6" descr="series2_texpro.png"/>
          <p:cNvPicPr>
            <a:picLocks noChangeAspect="1"/>
          </p:cNvPicPr>
          <p:nvPr/>
        </p:nvPicPr>
        <p:blipFill>
          <a:blip r:embed="rId3"/>
          <a:stretch>
            <a:fillRect/>
          </a:stretch>
        </p:blipFill>
        <p:spPr>
          <a:xfrm>
            <a:off x="1" y="1676401"/>
            <a:ext cx="4953000" cy="3886200"/>
          </a:xfrm>
          <a:prstGeom prst="rect">
            <a:avLst/>
          </a:prstGeom>
        </p:spPr>
      </p:pic>
      <p:sp>
        <p:nvSpPr>
          <p:cNvPr id="8" name="TextBox 7"/>
          <p:cNvSpPr txBox="1"/>
          <p:nvPr/>
        </p:nvSpPr>
        <p:spPr>
          <a:xfrm>
            <a:off x="5105400" y="1447800"/>
            <a:ext cx="4038600" cy="338554"/>
          </a:xfrm>
          <a:prstGeom prst="rect">
            <a:avLst/>
          </a:prstGeom>
          <a:noFill/>
        </p:spPr>
        <p:txBody>
          <a:bodyPr wrap="square" rtlCol="0">
            <a:spAutoFit/>
          </a:bodyPr>
          <a:lstStyle/>
          <a:p>
            <a:r>
              <a:rPr lang="en-US" sz="1600" b="1" dirty="0" smtClean="0"/>
              <a:t>   AZON TEX PRO TECHNICAL SPECIFICATIONS</a:t>
            </a:r>
            <a:endParaRPr lang="en-US" sz="1600" b="1" dirty="0"/>
          </a:p>
        </p:txBody>
      </p:sp>
      <p:graphicFrame>
        <p:nvGraphicFramePr>
          <p:cNvPr id="10" name="Table 9"/>
          <p:cNvGraphicFramePr>
            <a:graphicFrameLocks noGrp="1"/>
          </p:cNvGraphicFramePr>
          <p:nvPr/>
        </p:nvGraphicFramePr>
        <p:xfrm>
          <a:off x="5257800" y="1828800"/>
          <a:ext cx="3495450" cy="4419600"/>
        </p:xfrm>
        <a:graphic>
          <a:graphicData uri="http://schemas.openxmlformats.org/drawingml/2006/table">
            <a:tbl>
              <a:tblPr/>
              <a:tblGrid>
                <a:gridCol w="1747725"/>
                <a:gridCol w="1747725"/>
              </a:tblGrid>
              <a:tr h="267855">
                <a:tc>
                  <a:txBody>
                    <a:bodyPr/>
                    <a:lstStyle/>
                    <a:p>
                      <a:r>
                        <a:rPr lang="en-US" sz="1200" dirty="0"/>
                        <a:t>Model</a:t>
                      </a:r>
                    </a:p>
                  </a:txBody>
                  <a:tcPr marL="61576" marR="61576" marT="30788" marB="30788" anchor="ctr">
                    <a:lnL>
                      <a:noFill/>
                    </a:lnL>
                    <a:lnR>
                      <a:noFill/>
                    </a:lnR>
                    <a:lnT>
                      <a:noFill/>
                    </a:lnT>
                    <a:lnB>
                      <a:noFill/>
                    </a:lnB>
                  </a:tcPr>
                </a:tc>
                <a:tc>
                  <a:txBody>
                    <a:bodyPr/>
                    <a:lstStyle/>
                    <a:p>
                      <a:r>
                        <a:rPr lang="en-US" sz="1200" dirty="0"/>
                        <a:t>Azon Tex Pro</a:t>
                      </a:r>
                    </a:p>
                  </a:txBody>
                  <a:tcPr marL="61576" marR="61576" marT="30788" marB="30788" anchor="ctr">
                    <a:lnL>
                      <a:noFill/>
                    </a:lnL>
                    <a:lnR>
                      <a:noFill/>
                    </a:lnR>
                    <a:lnT>
                      <a:noFill/>
                    </a:lnT>
                    <a:lnB>
                      <a:noFill/>
                    </a:lnB>
                  </a:tcPr>
                </a:tc>
              </a:tr>
              <a:tr h="267855">
                <a:tc>
                  <a:txBody>
                    <a:bodyPr/>
                    <a:lstStyle/>
                    <a:p>
                      <a:r>
                        <a:rPr lang="en-US" sz="1200"/>
                        <a:t>Printing technology</a:t>
                      </a:r>
                    </a:p>
                  </a:txBody>
                  <a:tcPr marL="61576" marR="61576" marT="30788" marB="30788" anchor="ctr">
                    <a:lnL>
                      <a:noFill/>
                    </a:lnL>
                    <a:lnR>
                      <a:noFill/>
                    </a:lnR>
                    <a:lnT>
                      <a:noFill/>
                    </a:lnT>
                    <a:lnB>
                      <a:noFill/>
                    </a:lnB>
                  </a:tcPr>
                </a:tc>
                <a:tc>
                  <a:txBody>
                    <a:bodyPr/>
                    <a:lstStyle/>
                    <a:p>
                      <a:r>
                        <a:rPr lang="en-US" sz="1200" dirty="0"/>
                        <a:t>Ink-jet (Micro Piezo Head)</a:t>
                      </a:r>
                    </a:p>
                  </a:txBody>
                  <a:tcPr marL="61576" marR="61576" marT="30788" marB="30788" anchor="ctr">
                    <a:lnL>
                      <a:noFill/>
                    </a:lnL>
                    <a:lnR>
                      <a:noFill/>
                    </a:lnR>
                    <a:lnT>
                      <a:noFill/>
                    </a:lnT>
                    <a:lnB>
                      <a:noFill/>
                    </a:lnB>
                  </a:tcPr>
                </a:tc>
              </a:tr>
              <a:tr h="468745">
                <a:tc>
                  <a:txBody>
                    <a:bodyPr/>
                    <a:lstStyle/>
                    <a:p>
                      <a:r>
                        <a:rPr lang="en-US" sz="1200"/>
                        <a:t>Printing size</a:t>
                      </a:r>
                    </a:p>
                  </a:txBody>
                  <a:tcPr marL="61576" marR="61576" marT="30788" marB="30788" anchor="ctr">
                    <a:lnL>
                      <a:noFill/>
                    </a:lnL>
                    <a:lnR>
                      <a:noFill/>
                    </a:lnR>
                    <a:lnT>
                      <a:noFill/>
                    </a:lnT>
                    <a:lnB>
                      <a:noFill/>
                    </a:lnB>
                  </a:tcPr>
                </a:tc>
                <a:tc>
                  <a:txBody>
                    <a:bodyPr/>
                    <a:lstStyle/>
                    <a:p>
                      <a:r>
                        <a:rPr lang="en-US" sz="1200" dirty="0"/>
                        <a:t>Max 420 x 600 mm, max thickness 100mm</a:t>
                      </a:r>
                    </a:p>
                  </a:txBody>
                  <a:tcPr marL="61576" marR="61576" marT="30788" marB="30788" anchor="ctr">
                    <a:lnL>
                      <a:noFill/>
                    </a:lnL>
                    <a:lnR>
                      <a:noFill/>
                    </a:lnR>
                    <a:lnT>
                      <a:noFill/>
                    </a:lnT>
                    <a:lnB>
                      <a:noFill/>
                    </a:lnB>
                  </a:tcPr>
                </a:tc>
              </a:tr>
              <a:tr h="468745">
                <a:tc>
                  <a:txBody>
                    <a:bodyPr/>
                    <a:lstStyle/>
                    <a:p>
                      <a:r>
                        <a:rPr lang="en-US" sz="1200"/>
                        <a:t>Ink</a:t>
                      </a:r>
                    </a:p>
                  </a:txBody>
                  <a:tcPr marL="61576" marR="61576" marT="30788" marB="30788" anchor="ctr">
                    <a:lnL>
                      <a:noFill/>
                    </a:lnL>
                    <a:lnR>
                      <a:noFill/>
                    </a:lnR>
                    <a:lnT>
                      <a:noFill/>
                    </a:lnT>
                    <a:lnB>
                      <a:noFill/>
                    </a:lnB>
                  </a:tcPr>
                </a:tc>
                <a:tc>
                  <a:txBody>
                    <a:bodyPr/>
                    <a:lstStyle/>
                    <a:p>
                      <a:r>
                        <a:rPr lang="en-US" sz="1200"/>
                        <a:t>C, M, Y, K + 4 W, water textile pigments</a:t>
                      </a:r>
                    </a:p>
                  </a:txBody>
                  <a:tcPr marL="61576" marR="61576" marT="30788" marB="30788" anchor="ctr">
                    <a:lnL>
                      <a:noFill/>
                    </a:lnL>
                    <a:lnR>
                      <a:noFill/>
                    </a:lnR>
                    <a:lnT>
                      <a:noFill/>
                    </a:lnT>
                    <a:lnB>
                      <a:noFill/>
                    </a:lnB>
                  </a:tcPr>
                </a:tc>
              </a:tr>
              <a:tr h="468745">
                <a:tc>
                  <a:txBody>
                    <a:bodyPr/>
                    <a:lstStyle/>
                    <a:p>
                      <a:r>
                        <a:rPr lang="en-US" sz="1200"/>
                        <a:t>Print speed</a:t>
                      </a:r>
                    </a:p>
                  </a:txBody>
                  <a:tcPr marL="61576" marR="61576" marT="30788" marB="30788" anchor="ctr">
                    <a:lnL>
                      <a:noFill/>
                    </a:lnL>
                    <a:lnR>
                      <a:noFill/>
                    </a:lnR>
                    <a:lnT>
                      <a:noFill/>
                    </a:lnT>
                    <a:lnB>
                      <a:noFill/>
                    </a:lnB>
                  </a:tcPr>
                </a:tc>
                <a:tc>
                  <a:txBody>
                    <a:bodyPr/>
                    <a:lstStyle/>
                    <a:p>
                      <a:r>
                        <a:rPr lang="en-US" sz="1200"/>
                        <a:t>50 light shirts per hour / 15 dark shirts per hour</a:t>
                      </a:r>
                    </a:p>
                  </a:txBody>
                  <a:tcPr marL="61576" marR="61576" marT="30788" marB="30788" anchor="ctr">
                    <a:lnL>
                      <a:noFill/>
                    </a:lnL>
                    <a:lnR>
                      <a:noFill/>
                    </a:lnR>
                    <a:lnT>
                      <a:noFill/>
                    </a:lnT>
                    <a:lnB>
                      <a:noFill/>
                    </a:lnB>
                  </a:tcPr>
                </a:tc>
              </a:tr>
              <a:tr h="267855">
                <a:tc>
                  <a:txBody>
                    <a:bodyPr/>
                    <a:lstStyle/>
                    <a:p>
                      <a:r>
                        <a:rPr lang="en-US" sz="1200"/>
                        <a:t>Printing resolution</a:t>
                      </a:r>
                    </a:p>
                  </a:txBody>
                  <a:tcPr marL="61576" marR="61576" marT="30788" marB="30788" anchor="ctr">
                    <a:lnL>
                      <a:noFill/>
                    </a:lnL>
                    <a:lnR>
                      <a:noFill/>
                    </a:lnR>
                    <a:lnT>
                      <a:noFill/>
                    </a:lnT>
                    <a:lnB>
                      <a:noFill/>
                    </a:lnB>
                  </a:tcPr>
                </a:tc>
                <a:tc>
                  <a:txBody>
                    <a:bodyPr/>
                    <a:lstStyle/>
                    <a:p>
                      <a:r>
                        <a:rPr lang="en-US" sz="1200" dirty="0"/>
                        <a:t>Max 1440 dpi</a:t>
                      </a:r>
                    </a:p>
                  </a:txBody>
                  <a:tcPr marL="61576" marR="61576" marT="30788" marB="30788" anchor="ctr">
                    <a:lnL>
                      <a:noFill/>
                    </a:lnL>
                    <a:lnR>
                      <a:noFill/>
                    </a:lnR>
                    <a:lnT>
                      <a:noFill/>
                    </a:lnT>
                    <a:lnB>
                      <a:noFill/>
                    </a:lnB>
                  </a:tcPr>
                </a:tc>
              </a:tr>
              <a:tr h="468745">
                <a:tc>
                  <a:txBody>
                    <a:bodyPr/>
                    <a:lstStyle/>
                    <a:p>
                      <a:r>
                        <a:rPr lang="en-US" sz="1200"/>
                        <a:t>Power requirements</a:t>
                      </a:r>
                    </a:p>
                  </a:txBody>
                  <a:tcPr marL="61576" marR="61576" marT="30788" marB="30788" anchor="ctr">
                    <a:lnL>
                      <a:noFill/>
                    </a:lnL>
                    <a:lnR>
                      <a:noFill/>
                    </a:lnR>
                    <a:lnT>
                      <a:noFill/>
                    </a:lnT>
                    <a:lnB>
                      <a:noFill/>
                    </a:lnB>
                  </a:tcPr>
                </a:tc>
                <a:tc>
                  <a:txBody>
                    <a:bodyPr/>
                    <a:lstStyle/>
                    <a:p>
                      <a:r>
                        <a:rPr lang="pl-PL" sz="1200"/>
                        <a:t>AC 220V, 59W (in standby mode 5W)</a:t>
                      </a:r>
                    </a:p>
                  </a:txBody>
                  <a:tcPr marL="61576" marR="61576" marT="30788" marB="30788" anchor="ctr">
                    <a:lnL>
                      <a:noFill/>
                    </a:lnL>
                    <a:lnR>
                      <a:noFill/>
                    </a:lnR>
                    <a:lnT>
                      <a:noFill/>
                    </a:lnT>
                    <a:lnB>
                      <a:noFill/>
                    </a:lnB>
                  </a:tcPr>
                </a:tc>
              </a:tr>
              <a:tr h="267855">
                <a:tc>
                  <a:txBody>
                    <a:bodyPr/>
                    <a:lstStyle/>
                    <a:p>
                      <a:r>
                        <a:rPr lang="en-US" sz="1200"/>
                        <a:t>Interface</a:t>
                      </a:r>
                    </a:p>
                  </a:txBody>
                  <a:tcPr marL="61576" marR="61576" marT="30788" marB="30788" anchor="ctr">
                    <a:lnL>
                      <a:noFill/>
                    </a:lnL>
                    <a:lnR>
                      <a:noFill/>
                    </a:lnR>
                    <a:lnT>
                      <a:noFill/>
                    </a:lnT>
                    <a:lnB>
                      <a:noFill/>
                    </a:lnB>
                  </a:tcPr>
                </a:tc>
                <a:tc>
                  <a:txBody>
                    <a:bodyPr/>
                    <a:lstStyle/>
                    <a:p>
                      <a:r>
                        <a:rPr lang="en-US" sz="1200"/>
                        <a:t>USB, LAN network</a:t>
                      </a:r>
                    </a:p>
                  </a:txBody>
                  <a:tcPr marL="61576" marR="61576" marT="30788" marB="30788" anchor="ctr">
                    <a:lnL>
                      <a:noFill/>
                    </a:lnL>
                    <a:lnR>
                      <a:noFill/>
                    </a:lnR>
                    <a:lnT>
                      <a:noFill/>
                    </a:lnT>
                    <a:lnB>
                      <a:noFill/>
                    </a:lnB>
                  </a:tcPr>
                </a:tc>
              </a:tr>
              <a:tr h="468745">
                <a:tc>
                  <a:txBody>
                    <a:bodyPr/>
                    <a:lstStyle/>
                    <a:p>
                      <a:r>
                        <a:rPr lang="en-US" sz="1200"/>
                        <a:t>Environment conditions</a:t>
                      </a:r>
                    </a:p>
                  </a:txBody>
                  <a:tcPr marL="61576" marR="61576" marT="30788" marB="30788" anchor="ctr">
                    <a:lnL>
                      <a:noFill/>
                    </a:lnL>
                    <a:lnR>
                      <a:noFill/>
                    </a:lnR>
                    <a:lnT>
                      <a:noFill/>
                    </a:lnT>
                    <a:lnB>
                      <a:noFill/>
                    </a:lnB>
                  </a:tcPr>
                </a:tc>
                <a:tc>
                  <a:txBody>
                    <a:bodyPr/>
                    <a:lstStyle/>
                    <a:p>
                      <a:r>
                        <a:rPr lang="en-US" sz="1200"/>
                        <a:t>Temperature 15 to 30°C, Humidity 50 to 70% RH</a:t>
                      </a:r>
                    </a:p>
                  </a:txBody>
                  <a:tcPr marL="61576" marR="61576" marT="30788" marB="30788" anchor="ctr">
                    <a:lnL>
                      <a:noFill/>
                    </a:lnL>
                    <a:lnR>
                      <a:noFill/>
                    </a:lnR>
                    <a:lnT>
                      <a:noFill/>
                    </a:lnT>
                    <a:lnB>
                      <a:noFill/>
                    </a:lnB>
                  </a:tcPr>
                </a:tc>
              </a:tr>
              <a:tr h="267855">
                <a:tc>
                  <a:txBody>
                    <a:bodyPr/>
                    <a:lstStyle/>
                    <a:p>
                      <a:r>
                        <a:rPr lang="en-US" sz="1200"/>
                        <a:t>Printer software</a:t>
                      </a:r>
                    </a:p>
                  </a:txBody>
                  <a:tcPr marL="61576" marR="61576" marT="30788" marB="30788" anchor="ctr">
                    <a:lnL>
                      <a:noFill/>
                    </a:lnL>
                    <a:lnR>
                      <a:noFill/>
                    </a:lnR>
                    <a:lnT>
                      <a:noFill/>
                    </a:lnT>
                    <a:lnB>
                      <a:noFill/>
                    </a:lnB>
                  </a:tcPr>
                </a:tc>
                <a:tc>
                  <a:txBody>
                    <a:bodyPr/>
                    <a:lstStyle/>
                    <a:p>
                      <a:r>
                        <a:rPr lang="en-US" sz="1200" dirty="0"/>
                        <a:t>Azon RIP</a:t>
                      </a:r>
                    </a:p>
                  </a:txBody>
                  <a:tcPr marL="61576" marR="61576" marT="30788" marB="30788" anchor="ctr">
                    <a:lnL>
                      <a:noFill/>
                    </a:lnL>
                    <a:lnR>
                      <a:noFill/>
                    </a:lnR>
                    <a:lnT>
                      <a:noFill/>
                    </a:lnT>
                    <a:lnB>
                      <a:noFill/>
                    </a:lnB>
                  </a:tcPr>
                </a:tc>
              </a:tr>
              <a:tr h="267855">
                <a:tc>
                  <a:txBody>
                    <a:bodyPr/>
                    <a:lstStyle/>
                    <a:p>
                      <a:r>
                        <a:rPr lang="en-US" sz="1200"/>
                        <a:t>Material used</a:t>
                      </a:r>
                    </a:p>
                  </a:txBody>
                  <a:tcPr marL="61576" marR="61576" marT="30788" marB="30788" anchor="ctr">
                    <a:lnL>
                      <a:noFill/>
                    </a:lnL>
                    <a:lnR>
                      <a:noFill/>
                    </a:lnR>
                    <a:lnT>
                      <a:noFill/>
                    </a:lnT>
                    <a:lnB>
                      <a:noFill/>
                    </a:lnB>
                  </a:tcPr>
                </a:tc>
                <a:tc>
                  <a:txBody>
                    <a:bodyPr/>
                    <a:lstStyle/>
                    <a:p>
                      <a:r>
                        <a:rPr lang="en-US" sz="1200"/>
                        <a:t>Cotton, silk …</a:t>
                      </a:r>
                    </a:p>
                  </a:txBody>
                  <a:tcPr marL="61576" marR="61576" marT="30788" marB="30788" anchor="ctr">
                    <a:lnL>
                      <a:noFill/>
                    </a:lnL>
                    <a:lnR>
                      <a:noFill/>
                    </a:lnR>
                    <a:lnT>
                      <a:noFill/>
                    </a:lnT>
                    <a:lnB>
                      <a:noFill/>
                    </a:lnB>
                  </a:tcPr>
                </a:tc>
              </a:tr>
              <a:tr h="468745">
                <a:tc>
                  <a:txBody>
                    <a:bodyPr/>
                    <a:lstStyle/>
                    <a:p>
                      <a:r>
                        <a:rPr lang="en-US" sz="1200" dirty="0"/>
                        <a:t>Physical dimensions</a:t>
                      </a:r>
                    </a:p>
                  </a:txBody>
                  <a:tcPr marL="61576" marR="61576" marT="30788" marB="30788" anchor="ctr">
                    <a:lnL>
                      <a:noFill/>
                    </a:lnL>
                    <a:lnR>
                      <a:noFill/>
                    </a:lnR>
                    <a:lnT>
                      <a:noFill/>
                    </a:lnT>
                    <a:lnB>
                      <a:noFill/>
                    </a:lnB>
                  </a:tcPr>
                </a:tc>
                <a:tc>
                  <a:txBody>
                    <a:bodyPr/>
                    <a:lstStyle/>
                    <a:p>
                      <a:r>
                        <a:rPr lang="en-US" sz="1200" dirty="0"/>
                        <a:t>890mm L x 850mm W x 525mm H, Weight 95kg</a:t>
                      </a:r>
                    </a:p>
                  </a:txBody>
                  <a:tcPr marL="61576" marR="61576" marT="30788" marB="30788" anchor="ctr">
                    <a:lnL>
                      <a:noFill/>
                    </a:lnL>
                    <a:lnR>
                      <a:noFill/>
                    </a:lnR>
                    <a:lnT>
                      <a:noFill/>
                    </a:lnT>
                    <a:lnB>
                      <a:noFill/>
                    </a:lnB>
                  </a:tcPr>
                </a:tc>
              </a:tr>
            </a:tbl>
          </a:graphicData>
        </a:graphic>
      </p:graphicFrame>
      <p:sp>
        <p:nvSpPr>
          <p:cNvPr id="12" name="TextBox 11"/>
          <p:cNvSpPr txBox="1"/>
          <p:nvPr/>
        </p:nvSpPr>
        <p:spPr>
          <a:xfrm>
            <a:off x="152400" y="6324600"/>
            <a:ext cx="4953000" cy="338554"/>
          </a:xfrm>
          <a:prstGeom prst="rect">
            <a:avLst/>
          </a:prstGeom>
          <a:noFill/>
        </p:spPr>
        <p:txBody>
          <a:bodyPr wrap="square" rtlCol="0">
            <a:spAutoFit/>
          </a:bodyPr>
          <a:lstStyle/>
          <a:p>
            <a:r>
              <a:rPr lang="en-US" sz="1600" b="1" dirty="0" smtClean="0"/>
              <a:t>http://www.youtube.com/watch?v=wm2yEyZwisI</a:t>
            </a:r>
            <a:endParaRPr lang="en-US" sz="1600" b="1" dirty="0"/>
          </a:p>
        </p:txBody>
      </p:sp>
      <p:sp>
        <p:nvSpPr>
          <p:cNvPr id="13" name="TextBox 12"/>
          <p:cNvSpPr txBox="1"/>
          <p:nvPr/>
        </p:nvSpPr>
        <p:spPr>
          <a:xfrm>
            <a:off x="228600" y="5410200"/>
            <a:ext cx="4648200" cy="861774"/>
          </a:xfrm>
          <a:prstGeom prst="rect">
            <a:avLst/>
          </a:prstGeom>
          <a:noFill/>
        </p:spPr>
        <p:txBody>
          <a:bodyPr wrap="square" rtlCol="0">
            <a:spAutoFit/>
          </a:bodyPr>
          <a:lstStyle/>
          <a:p>
            <a:r>
              <a:rPr lang="en-US" b="1" dirty="0" smtClean="0"/>
              <a:t>- </a:t>
            </a:r>
            <a:r>
              <a:rPr lang="en-US" sz="1600" b="1" dirty="0" smtClean="0"/>
              <a:t>Reproduction quality of max resolution 1440 dpi</a:t>
            </a:r>
          </a:p>
          <a:p>
            <a:r>
              <a:rPr lang="en-US" sz="1600" b="1" dirty="0" smtClean="0"/>
              <a:t>- Print on any fabric</a:t>
            </a:r>
          </a:p>
          <a:p>
            <a:r>
              <a:rPr lang="en-US" sz="1600" b="1" dirty="0" smtClean="0"/>
              <a:t>- Various table sizes</a:t>
            </a:r>
            <a:endParaRPr lang="en-US" sz="1600" b="1" dirty="0"/>
          </a:p>
        </p:txBody>
      </p:sp>
    </p:spTree>
  </p:cSld>
  <p:clrMapOvr>
    <a:masterClrMapping/>
  </p:clrMapOvr>
  <p:transition spd="med" advClick="0" advTm="10000">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pic>
        <p:nvPicPr>
          <p:cNvPr id="4" name="Content Placeholder 3" descr="azon_tex_tables1.jpg"/>
          <p:cNvPicPr>
            <a:picLocks noGrp="1" noChangeAspect="1"/>
          </p:cNvPicPr>
          <p:nvPr>
            <p:ph idx="1"/>
          </p:nvPr>
        </p:nvPicPr>
        <p:blipFill>
          <a:blip r:embed="rId2"/>
          <a:stretch>
            <a:fillRect/>
          </a:stretch>
        </p:blipFill>
        <p:spPr>
          <a:xfrm>
            <a:off x="0" y="0"/>
            <a:ext cx="4572000" cy="4114800"/>
          </a:xfrm>
        </p:spPr>
      </p:pic>
      <p:sp>
        <p:nvSpPr>
          <p:cNvPr id="5" name="TextBox 4"/>
          <p:cNvSpPr txBox="1"/>
          <p:nvPr/>
        </p:nvSpPr>
        <p:spPr>
          <a:xfrm>
            <a:off x="5029200" y="152400"/>
            <a:ext cx="1219200" cy="338554"/>
          </a:xfrm>
          <a:prstGeom prst="rect">
            <a:avLst/>
          </a:prstGeom>
          <a:noFill/>
        </p:spPr>
        <p:txBody>
          <a:bodyPr wrap="square" rtlCol="0">
            <a:spAutoFit/>
          </a:bodyPr>
          <a:lstStyle/>
          <a:p>
            <a:r>
              <a:rPr lang="en-US" sz="1600" b="1" dirty="0" smtClean="0"/>
              <a:t>Tex Cotton</a:t>
            </a:r>
            <a:endParaRPr lang="en-US" sz="1600" b="1" dirty="0"/>
          </a:p>
        </p:txBody>
      </p:sp>
      <p:pic>
        <p:nvPicPr>
          <p:cNvPr id="6" name="Picture 5" descr="6.jpg"/>
          <p:cNvPicPr>
            <a:picLocks noChangeAspect="1"/>
          </p:cNvPicPr>
          <p:nvPr/>
        </p:nvPicPr>
        <p:blipFill>
          <a:blip r:embed="rId3" cstate="print"/>
          <a:stretch>
            <a:fillRect/>
          </a:stretch>
        </p:blipFill>
        <p:spPr>
          <a:xfrm>
            <a:off x="4953000" y="533400"/>
            <a:ext cx="2133600" cy="1524000"/>
          </a:xfrm>
          <a:prstGeom prst="rect">
            <a:avLst/>
          </a:prstGeom>
        </p:spPr>
      </p:pic>
      <p:sp>
        <p:nvSpPr>
          <p:cNvPr id="7" name="TextBox 6"/>
          <p:cNvSpPr txBox="1"/>
          <p:nvPr/>
        </p:nvSpPr>
        <p:spPr>
          <a:xfrm>
            <a:off x="7315200" y="228600"/>
            <a:ext cx="1447800" cy="338554"/>
          </a:xfrm>
          <a:prstGeom prst="rect">
            <a:avLst/>
          </a:prstGeom>
          <a:noFill/>
        </p:spPr>
        <p:txBody>
          <a:bodyPr wrap="square" rtlCol="0">
            <a:spAutoFit/>
          </a:bodyPr>
          <a:lstStyle/>
          <a:p>
            <a:r>
              <a:rPr lang="en-US" sz="1600" b="1" dirty="0" smtClean="0"/>
              <a:t>Tex silk Tie</a:t>
            </a:r>
            <a:endParaRPr lang="en-US" sz="1600" b="1" dirty="0"/>
          </a:p>
        </p:txBody>
      </p:sp>
      <p:pic>
        <p:nvPicPr>
          <p:cNvPr id="8" name="Picture 7" descr="5.jpg"/>
          <p:cNvPicPr>
            <a:picLocks noChangeAspect="1"/>
          </p:cNvPicPr>
          <p:nvPr/>
        </p:nvPicPr>
        <p:blipFill>
          <a:blip r:embed="rId4"/>
          <a:stretch>
            <a:fillRect/>
          </a:stretch>
        </p:blipFill>
        <p:spPr>
          <a:xfrm>
            <a:off x="7239000" y="533400"/>
            <a:ext cx="1676400" cy="1981200"/>
          </a:xfrm>
          <a:prstGeom prst="rect">
            <a:avLst/>
          </a:prstGeom>
        </p:spPr>
      </p:pic>
      <p:sp>
        <p:nvSpPr>
          <p:cNvPr id="9" name="TextBox 8"/>
          <p:cNvSpPr txBox="1"/>
          <p:nvPr/>
        </p:nvSpPr>
        <p:spPr>
          <a:xfrm>
            <a:off x="5029200" y="2209800"/>
            <a:ext cx="1752600" cy="338554"/>
          </a:xfrm>
          <a:prstGeom prst="rect">
            <a:avLst/>
          </a:prstGeom>
          <a:noFill/>
        </p:spPr>
        <p:txBody>
          <a:bodyPr wrap="square" rtlCol="0">
            <a:spAutoFit/>
          </a:bodyPr>
          <a:lstStyle/>
          <a:p>
            <a:r>
              <a:rPr lang="en-US" sz="1600" b="1" dirty="0" smtClean="0"/>
              <a:t>Tex black T-shirt</a:t>
            </a:r>
            <a:endParaRPr lang="en-US" sz="1600" b="1" dirty="0"/>
          </a:p>
        </p:txBody>
      </p:sp>
      <p:pic>
        <p:nvPicPr>
          <p:cNvPr id="10" name="Picture 9" descr="DSC6943.jpg"/>
          <p:cNvPicPr>
            <a:picLocks noChangeAspect="1"/>
          </p:cNvPicPr>
          <p:nvPr/>
        </p:nvPicPr>
        <p:blipFill>
          <a:blip r:embed="rId5" cstate="print"/>
          <a:stretch>
            <a:fillRect/>
          </a:stretch>
        </p:blipFill>
        <p:spPr>
          <a:xfrm>
            <a:off x="4953000" y="2590800"/>
            <a:ext cx="2209800" cy="1517904"/>
          </a:xfrm>
          <a:prstGeom prst="rect">
            <a:avLst/>
          </a:prstGeom>
        </p:spPr>
      </p:pic>
      <p:pic>
        <p:nvPicPr>
          <p:cNvPr id="11" name="Picture 10" descr="scarf2.jpg"/>
          <p:cNvPicPr>
            <a:picLocks noChangeAspect="1"/>
          </p:cNvPicPr>
          <p:nvPr/>
        </p:nvPicPr>
        <p:blipFill>
          <a:blip r:embed="rId6" cstate="print"/>
          <a:stretch>
            <a:fillRect/>
          </a:stretch>
        </p:blipFill>
        <p:spPr>
          <a:xfrm>
            <a:off x="7239000" y="2971800"/>
            <a:ext cx="1752600" cy="1570074"/>
          </a:xfrm>
          <a:prstGeom prst="rect">
            <a:avLst/>
          </a:prstGeom>
        </p:spPr>
      </p:pic>
      <p:sp>
        <p:nvSpPr>
          <p:cNvPr id="12" name="TextBox 11"/>
          <p:cNvSpPr txBox="1"/>
          <p:nvPr/>
        </p:nvSpPr>
        <p:spPr>
          <a:xfrm>
            <a:off x="7467600" y="2590800"/>
            <a:ext cx="1371600" cy="338554"/>
          </a:xfrm>
          <a:prstGeom prst="rect">
            <a:avLst/>
          </a:prstGeom>
          <a:noFill/>
        </p:spPr>
        <p:txBody>
          <a:bodyPr wrap="square" rtlCol="0">
            <a:spAutoFit/>
          </a:bodyPr>
          <a:lstStyle/>
          <a:p>
            <a:r>
              <a:rPr lang="en-US" sz="1600" b="1" dirty="0" smtClean="0"/>
              <a:t>TEX Silk </a:t>
            </a:r>
            <a:r>
              <a:rPr lang="en-US" sz="1400" b="1" dirty="0" smtClean="0"/>
              <a:t>Scarfs</a:t>
            </a:r>
            <a:endParaRPr lang="en-US" sz="1400" b="1" dirty="0"/>
          </a:p>
        </p:txBody>
      </p:sp>
      <p:sp>
        <p:nvSpPr>
          <p:cNvPr id="14" name="TextBox 13"/>
          <p:cNvSpPr txBox="1"/>
          <p:nvPr/>
        </p:nvSpPr>
        <p:spPr>
          <a:xfrm>
            <a:off x="4953000" y="4191000"/>
            <a:ext cx="1981200" cy="338554"/>
          </a:xfrm>
          <a:prstGeom prst="rect">
            <a:avLst/>
          </a:prstGeom>
          <a:noFill/>
        </p:spPr>
        <p:txBody>
          <a:bodyPr wrap="square" rtlCol="0">
            <a:spAutoFit/>
          </a:bodyPr>
          <a:lstStyle/>
          <a:p>
            <a:r>
              <a:rPr lang="en-US" sz="1600" b="1" dirty="0" smtClean="0"/>
              <a:t>Tex cotton Bags</a:t>
            </a:r>
            <a:endParaRPr lang="en-US" sz="1600" b="1" dirty="0"/>
          </a:p>
        </p:txBody>
      </p:sp>
      <p:pic>
        <p:nvPicPr>
          <p:cNvPr id="19" name="Picture 18" descr="tex_bags.jpg"/>
          <p:cNvPicPr>
            <a:picLocks noChangeAspect="1"/>
          </p:cNvPicPr>
          <p:nvPr/>
        </p:nvPicPr>
        <p:blipFill>
          <a:blip r:embed="rId7"/>
          <a:stretch>
            <a:fillRect/>
          </a:stretch>
        </p:blipFill>
        <p:spPr>
          <a:xfrm>
            <a:off x="5029200" y="4572000"/>
            <a:ext cx="3886200" cy="2133600"/>
          </a:xfrm>
          <a:prstGeom prst="rect">
            <a:avLst/>
          </a:prstGeom>
        </p:spPr>
      </p:pic>
      <p:sp>
        <p:nvSpPr>
          <p:cNvPr id="20" name="TextBox 19"/>
          <p:cNvSpPr txBox="1"/>
          <p:nvPr/>
        </p:nvSpPr>
        <p:spPr>
          <a:xfrm>
            <a:off x="152400" y="6400800"/>
            <a:ext cx="4953000" cy="338554"/>
          </a:xfrm>
          <a:prstGeom prst="rect">
            <a:avLst/>
          </a:prstGeom>
          <a:noFill/>
        </p:spPr>
        <p:txBody>
          <a:bodyPr wrap="square" rtlCol="0">
            <a:spAutoFit/>
          </a:bodyPr>
          <a:lstStyle/>
          <a:p>
            <a:r>
              <a:rPr lang="en-US" sz="1600" b="1" dirty="0" smtClean="0"/>
              <a:t>http://www.youtube.com/watch?v=wm2yEyZwisI</a:t>
            </a:r>
            <a:endParaRPr lang="en-US" sz="1600" b="1" dirty="0"/>
          </a:p>
        </p:txBody>
      </p:sp>
      <p:pic>
        <p:nvPicPr>
          <p:cNvPr id="21" name="Picture 20" descr="DSC7547.jpg"/>
          <p:cNvPicPr>
            <a:picLocks noChangeAspect="1"/>
          </p:cNvPicPr>
          <p:nvPr/>
        </p:nvPicPr>
        <p:blipFill>
          <a:blip r:embed="rId8" cstate="print"/>
          <a:stretch>
            <a:fillRect/>
          </a:stretch>
        </p:blipFill>
        <p:spPr>
          <a:xfrm>
            <a:off x="228600" y="4648200"/>
            <a:ext cx="2434728" cy="1616659"/>
          </a:xfrm>
          <a:prstGeom prst="rect">
            <a:avLst/>
          </a:prstGeom>
        </p:spPr>
      </p:pic>
      <p:sp>
        <p:nvSpPr>
          <p:cNvPr id="22" name="TextBox 21"/>
          <p:cNvSpPr txBox="1"/>
          <p:nvPr/>
        </p:nvSpPr>
        <p:spPr>
          <a:xfrm>
            <a:off x="152400" y="4343400"/>
            <a:ext cx="2971800" cy="338554"/>
          </a:xfrm>
          <a:prstGeom prst="rect">
            <a:avLst/>
          </a:prstGeom>
          <a:noFill/>
        </p:spPr>
        <p:txBody>
          <a:bodyPr wrap="square" rtlCol="0">
            <a:spAutoFit/>
          </a:bodyPr>
          <a:lstStyle/>
          <a:p>
            <a:r>
              <a:rPr lang="en-US" sz="1600" b="1" dirty="0" smtClean="0"/>
              <a:t>Tex black t-shirt with gold print</a:t>
            </a:r>
            <a:endParaRPr lang="en-US" sz="1600" b="1" dirty="0"/>
          </a:p>
        </p:txBody>
      </p:sp>
      <p:pic>
        <p:nvPicPr>
          <p:cNvPr id="23" name="Picture 22" descr="550359_514420901904521_688417646_n.jpg"/>
          <p:cNvPicPr>
            <a:picLocks noChangeAspect="1"/>
          </p:cNvPicPr>
          <p:nvPr/>
        </p:nvPicPr>
        <p:blipFill>
          <a:blip r:embed="rId9"/>
          <a:stretch>
            <a:fillRect/>
          </a:stretch>
        </p:blipFill>
        <p:spPr>
          <a:xfrm>
            <a:off x="3429000" y="4876800"/>
            <a:ext cx="990600" cy="990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advClick="0" advTm="10000">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buNone/>
            </a:pPr>
            <a:r>
              <a:rPr lang="en-US" sz="3600" b="1" dirty="0" smtClean="0">
                <a:solidFill>
                  <a:srgbClr val="FF0000"/>
                </a:solidFill>
              </a:rPr>
              <a:t>          </a:t>
            </a:r>
          </a:p>
          <a:p>
            <a:pPr>
              <a:buNone/>
            </a:pPr>
            <a:endParaRPr lang="en-US" sz="3600" b="1" dirty="0" smtClean="0">
              <a:solidFill>
                <a:srgbClr val="FF0000"/>
              </a:solidFill>
            </a:endParaRPr>
          </a:p>
          <a:p>
            <a:pPr>
              <a:buNone/>
            </a:pPr>
            <a:r>
              <a:rPr lang="en-US" sz="1800" b="1" dirty="0" smtClean="0">
                <a:solidFill>
                  <a:srgbClr val="FF0000"/>
                </a:solidFill>
              </a:rPr>
              <a:t> Azon Twin Tex.</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sz="1600" b="1" dirty="0" smtClean="0"/>
              <a:t> </a:t>
            </a:r>
          </a:p>
          <a:p>
            <a:pPr>
              <a:buNone/>
            </a:pPr>
            <a:endParaRPr lang="en-US" sz="1600" b="1" dirty="0" smtClean="0"/>
          </a:p>
          <a:p>
            <a:pPr>
              <a:buNone/>
            </a:pPr>
            <a:r>
              <a:rPr lang="en-US" sz="1600" b="1" dirty="0" smtClean="0"/>
              <a:t>www.youtube.com/watch?v=LWjWOJ9i_Yk</a:t>
            </a:r>
            <a:endParaRPr lang="en-US" sz="1600" b="1" dirty="0"/>
          </a:p>
        </p:txBody>
      </p:sp>
      <p:pic>
        <p:nvPicPr>
          <p:cNvPr id="4" name="Picture 3" descr="550359_514420901904521_688417646_n.jpg"/>
          <p:cNvPicPr>
            <a:picLocks noChangeAspect="1"/>
          </p:cNvPicPr>
          <p:nvPr/>
        </p:nvPicPr>
        <p:blipFill>
          <a:blip r:embed="rId2"/>
          <a:stretch>
            <a:fillRect/>
          </a:stretch>
        </p:blipFill>
        <p:spPr>
          <a:xfrm>
            <a:off x="152400" y="152400"/>
            <a:ext cx="838200" cy="838200"/>
          </a:xfrm>
          <a:prstGeom prst="rect">
            <a:avLst/>
          </a:prstGeom>
        </p:spPr>
        <p:style>
          <a:lnRef idx="0">
            <a:schemeClr val="accent3"/>
          </a:lnRef>
          <a:fillRef idx="3">
            <a:schemeClr val="accent3"/>
          </a:fillRef>
          <a:effectRef idx="3">
            <a:schemeClr val="accent3"/>
          </a:effectRef>
          <a:fontRef idx="minor">
            <a:schemeClr val="lt1"/>
          </a:fontRef>
        </p:style>
      </p:pic>
      <p:sp>
        <p:nvSpPr>
          <p:cNvPr id="5" name="TextBox 4"/>
          <p:cNvSpPr txBox="1"/>
          <p:nvPr/>
        </p:nvSpPr>
        <p:spPr>
          <a:xfrm>
            <a:off x="1143000" y="228600"/>
            <a:ext cx="6477000" cy="707886"/>
          </a:xfrm>
          <a:prstGeom prst="rect">
            <a:avLst/>
          </a:prstGeom>
          <a:noFill/>
        </p:spPr>
        <p:txBody>
          <a:bodyPr wrap="square" rtlCol="0">
            <a:spAutoFit/>
          </a:bodyPr>
          <a:lstStyle/>
          <a:p>
            <a:r>
              <a:rPr lang="en-US" sz="4000" b="1" dirty="0" smtClean="0">
                <a:solidFill>
                  <a:srgbClr val="C00000"/>
                </a:solidFill>
              </a:rPr>
              <a:t>Azon Direct Garment Printer.</a:t>
            </a:r>
            <a:endParaRPr lang="en-US" sz="4000" b="1" dirty="0">
              <a:solidFill>
                <a:srgbClr val="C00000"/>
              </a:solidFill>
            </a:endParaRPr>
          </a:p>
        </p:txBody>
      </p:sp>
      <p:pic>
        <p:nvPicPr>
          <p:cNvPr id="6" name="Picture 5" descr="twin-tex_series2_2.png"/>
          <p:cNvPicPr>
            <a:picLocks noChangeAspect="1"/>
          </p:cNvPicPr>
          <p:nvPr/>
        </p:nvPicPr>
        <p:blipFill>
          <a:blip r:embed="rId3"/>
          <a:stretch>
            <a:fillRect/>
          </a:stretch>
        </p:blipFill>
        <p:spPr>
          <a:xfrm>
            <a:off x="0" y="1600200"/>
            <a:ext cx="4876800" cy="4137891"/>
          </a:xfrm>
          <a:prstGeom prst="rect">
            <a:avLst/>
          </a:prstGeom>
        </p:spPr>
      </p:pic>
      <p:pic>
        <p:nvPicPr>
          <p:cNvPr id="7" name="Picture 6" descr="azon_tex_tables1.jpg"/>
          <p:cNvPicPr>
            <a:picLocks noChangeAspect="1"/>
          </p:cNvPicPr>
          <p:nvPr/>
        </p:nvPicPr>
        <p:blipFill>
          <a:blip r:embed="rId4"/>
          <a:stretch>
            <a:fillRect/>
          </a:stretch>
        </p:blipFill>
        <p:spPr>
          <a:xfrm>
            <a:off x="4876800" y="1219200"/>
            <a:ext cx="4038600" cy="4349262"/>
          </a:xfrm>
          <a:prstGeom prst="rect">
            <a:avLst/>
          </a:prstGeom>
        </p:spPr>
      </p:pic>
      <p:sp>
        <p:nvSpPr>
          <p:cNvPr id="8" name="TextBox 7"/>
          <p:cNvSpPr txBox="1"/>
          <p:nvPr/>
        </p:nvSpPr>
        <p:spPr>
          <a:xfrm>
            <a:off x="3962400" y="5715000"/>
            <a:ext cx="4953000" cy="923330"/>
          </a:xfrm>
          <a:prstGeom prst="rect">
            <a:avLst/>
          </a:prstGeom>
          <a:noFill/>
        </p:spPr>
        <p:txBody>
          <a:bodyPr wrap="square" rtlCol="0">
            <a:spAutoFit/>
          </a:bodyPr>
          <a:lstStyle/>
          <a:p>
            <a:r>
              <a:rPr lang="en-US" b="1" dirty="0" smtClean="0"/>
              <a:t>- Reproduction quality of max resolution 1440 dpi</a:t>
            </a:r>
          </a:p>
          <a:p>
            <a:r>
              <a:rPr lang="en-US" b="1" dirty="0" smtClean="0"/>
              <a:t>- Print on any fabric</a:t>
            </a:r>
          </a:p>
          <a:p>
            <a:r>
              <a:rPr lang="en-US" b="1" dirty="0" smtClean="0"/>
              <a:t>- Easy exchangeable dual platen platform</a:t>
            </a:r>
            <a:endParaRPr lang="en-US" b="1" dirty="0"/>
          </a:p>
        </p:txBody>
      </p:sp>
    </p:spTree>
  </p:cSld>
  <p:clrMapOvr>
    <a:masterClrMapping/>
  </p:clrMapOvr>
  <p:transition spd="med" advClick="0" advTm="10000">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pic>
        <p:nvPicPr>
          <p:cNvPr id="4" name="Picture 3" descr="550359_514420901904521_688417646_n.jpg"/>
          <p:cNvPicPr>
            <a:picLocks noChangeAspect="1"/>
          </p:cNvPicPr>
          <p:nvPr/>
        </p:nvPicPr>
        <p:blipFill>
          <a:blip r:embed="rId2"/>
          <a:stretch>
            <a:fillRect/>
          </a:stretch>
        </p:blipFill>
        <p:spPr>
          <a:xfrm>
            <a:off x="152400" y="152400"/>
            <a:ext cx="838200" cy="838200"/>
          </a:xfrm>
          <a:prstGeom prst="rect">
            <a:avLst/>
          </a:prstGeom>
        </p:spPr>
        <p:style>
          <a:lnRef idx="0">
            <a:schemeClr val="accent3"/>
          </a:lnRef>
          <a:fillRef idx="3">
            <a:schemeClr val="accent3"/>
          </a:fillRef>
          <a:effectRef idx="3">
            <a:schemeClr val="accent3"/>
          </a:effectRef>
          <a:fontRef idx="minor">
            <a:schemeClr val="lt1"/>
          </a:fontRef>
        </p:style>
      </p:pic>
      <p:sp>
        <p:nvSpPr>
          <p:cNvPr id="3" name="Content Placeholder 2"/>
          <p:cNvSpPr>
            <a:spLocks noGrp="1"/>
          </p:cNvSpPr>
          <p:nvPr>
            <p:ph idx="1"/>
          </p:nvPr>
        </p:nvSpPr>
        <p:spPr>
          <a:xfrm>
            <a:off x="0" y="0"/>
            <a:ext cx="9144000" cy="6858000"/>
          </a:xfrm>
        </p:spPr>
        <p:txBody>
          <a:bodyPr>
            <a:normAutofit/>
          </a:bodyPr>
          <a:lstStyle/>
          <a:p>
            <a:pPr>
              <a:buNone/>
            </a:pPr>
            <a:r>
              <a:rPr lang="en-US" b="1" dirty="0" smtClean="0">
                <a:solidFill>
                  <a:srgbClr val="FF0000"/>
                </a:solidFill>
              </a:rPr>
              <a:t>            </a:t>
            </a:r>
            <a:r>
              <a:rPr lang="en-US" sz="3600" b="1" dirty="0" smtClean="0">
                <a:solidFill>
                  <a:srgbClr val="FF0000"/>
                </a:solidFill>
              </a:rPr>
              <a:t>Azon Twin Tex. </a:t>
            </a:r>
          </a:p>
          <a:p>
            <a:pPr>
              <a:buNone/>
            </a:pPr>
            <a:endParaRPr lang="en-US" b="1" dirty="0" smtClean="0">
              <a:solidFill>
                <a:srgbClr val="FF0000"/>
              </a:solidFill>
            </a:endParaRPr>
          </a:p>
          <a:p>
            <a:pPr>
              <a:buNone/>
            </a:pPr>
            <a:r>
              <a:rPr lang="en-US" sz="1800" b="1" dirty="0" smtClean="0">
                <a:solidFill>
                  <a:srgbClr val="FF0000"/>
                </a:solidFill>
              </a:rPr>
              <a:t>AZON TWIN TEX TECHNICAL SPECIFICATIONS</a:t>
            </a:r>
          </a:p>
          <a:p>
            <a:pPr>
              <a:buFont typeface="Wingdings" pitchFamily="2" charset="2"/>
              <a:buChar char="v"/>
            </a:pPr>
            <a:r>
              <a:rPr lang="en-US" sz="1200" b="1" dirty="0" smtClean="0"/>
              <a:t>Model Azon :- Twin Tex </a:t>
            </a:r>
          </a:p>
          <a:p>
            <a:pPr>
              <a:buFont typeface="Wingdings" pitchFamily="2" charset="2"/>
              <a:buChar char="v"/>
            </a:pPr>
            <a:r>
              <a:rPr lang="en-US" sz="1200" b="1" dirty="0" smtClean="0"/>
              <a:t>Printing technology:-  Ink-jet Piezo </a:t>
            </a:r>
          </a:p>
          <a:p>
            <a:pPr>
              <a:buFont typeface="Wingdings" pitchFamily="2" charset="2"/>
              <a:buChar char="v"/>
            </a:pPr>
            <a:r>
              <a:rPr lang="en-US" sz="1200" b="1" dirty="0" smtClean="0"/>
              <a:t>Printing size:- Max 600mm x 800mm / 2 or 4 platens </a:t>
            </a:r>
          </a:p>
          <a:p>
            <a:pPr>
              <a:buFont typeface="Wingdings" pitchFamily="2" charset="2"/>
              <a:buChar char="v"/>
            </a:pPr>
            <a:r>
              <a:rPr lang="en-US" sz="1200" b="1" dirty="0" smtClean="0"/>
              <a:t>Ink :-Dual C,M,Y,K or C,M,Y,K, + 4W </a:t>
            </a:r>
          </a:p>
          <a:p>
            <a:pPr>
              <a:buFont typeface="Wingdings" pitchFamily="2" charset="2"/>
              <a:buChar char="v"/>
            </a:pPr>
            <a:r>
              <a:rPr lang="en-US" sz="1200" b="1" dirty="0" smtClean="0"/>
              <a:t>Print speed:- 2 platens: 30 dark or 100 white garment / per hour</a:t>
            </a:r>
          </a:p>
          <a:p>
            <a:pPr>
              <a:buNone/>
            </a:pPr>
            <a:r>
              <a:rPr lang="en-US" sz="1200" b="1" dirty="0" smtClean="0"/>
              <a:t>          4 platens: 60 dark or 200 white garment / per hour</a:t>
            </a:r>
          </a:p>
          <a:p>
            <a:pPr>
              <a:buFont typeface="Wingdings" pitchFamily="2" charset="2"/>
              <a:buChar char="v"/>
            </a:pPr>
            <a:r>
              <a:rPr lang="en-US" sz="1200" b="1" dirty="0" smtClean="0"/>
              <a:t>Printing resolution:- Max 1440 dpi </a:t>
            </a:r>
          </a:p>
          <a:p>
            <a:pPr>
              <a:buFont typeface="Wingdings" pitchFamily="2" charset="2"/>
              <a:buChar char="v"/>
            </a:pPr>
            <a:r>
              <a:rPr lang="en-US" sz="1200" b="1" dirty="0" smtClean="0"/>
              <a:t>Power requirements :- AC 110-240V, 50-60Hz </a:t>
            </a:r>
          </a:p>
          <a:p>
            <a:pPr>
              <a:buFont typeface="Wingdings" pitchFamily="2" charset="2"/>
              <a:buChar char="v"/>
            </a:pPr>
            <a:r>
              <a:rPr lang="en-US" sz="1200" b="1" dirty="0" smtClean="0"/>
              <a:t>Interface:-  USB, LAN network </a:t>
            </a:r>
          </a:p>
          <a:p>
            <a:pPr>
              <a:buFont typeface="Wingdings" pitchFamily="2" charset="2"/>
              <a:buChar char="v"/>
            </a:pPr>
            <a:r>
              <a:rPr lang="en-US" sz="1200" b="1" dirty="0" smtClean="0"/>
              <a:t>Environment conditions:-  Temperature 20 to 30°C, Humidity 50 to 70% RH </a:t>
            </a:r>
          </a:p>
          <a:p>
            <a:pPr>
              <a:buFont typeface="Wingdings" pitchFamily="2" charset="2"/>
              <a:buChar char="v"/>
            </a:pPr>
            <a:r>
              <a:rPr lang="en-US" sz="1200" b="1" dirty="0" smtClean="0"/>
              <a:t>Printer software:-  Azon RIP Operating system Windows 7, Vista and XP</a:t>
            </a:r>
          </a:p>
          <a:p>
            <a:pPr>
              <a:buFont typeface="Wingdings" pitchFamily="2" charset="2"/>
              <a:buChar char="v"/>
            </a:pPr>
            <a:r>
              <a:rPr lang="en-US" sz="1200" b="1" dirty="0" smtClean="0"/>
              <a:t> Physical dimensions:-  1270mm L x 1200mm W x 650mm H, 230kg</a:t>
            </a:r>
          </a:p>
          <a:p>
            <a:pPr>
              <a:buNone/>
            </a:pPr>
            <a:endParaRPr lang="en-US" sz="1200" b="1" dirty="0"/>
          </a:p>
        </p:txBody>
      </p:sp>
      <p:sp>
        <p:nvSpPr>
          <p:cNvPr id="5" name="TextBox 4"/>
          <p:cNvSpPr txBox="1"/>
          <p:nvPr/>
        </p:nvSpPr>
        <p:spPr>
          <a:xfrm>
            <a:off x="5410200" y="1143000"/>
            <a:ext cx="1219200" cy="338554"/>
          </a:xfrm>
          <a:prstGeom prst="rect">
            <a:avLst/>
          </a:prstGeom>
          <a:noFill/>
        </p:spPr>
        <p:txBody>
          <a:bodyPr wrap="square" rtlCol="0">
            <a:spAutoFit/>
          </a:bodyPr>
          <a:lstStyle/>
          <a:p>
            <a:r>
              <a:rPr lang="en-US" sz="1600" b="1" dirty="0" smtClean="0"/>
              <a:t>Tex Cotton</a:t>
            </a:r>
            <a:endParaRPr lang="en-US" sz="1600" b="1" dirty="0"/>
          </a:p>
        </p:txBody>
      </p:sp>
      <p:pic>
        <p:nvPicPr>
          <p:cNvPr id="6" name="Picture 5" descr="6.jpg"/>
          <p:cNvPicPr>
            <a:picLocks noChangeAspect="1"/>
          </p:cNvPicPr>
          <p:nvPr/>
        </p:nvPicPr>
        <p:blipFill>
          <a:blip r:embed="rId3" cstate="print"/>
          <a:stretch>
            <a:fillRect/>
          </a:stretch>
        </p:blipFill>
        <p:spPr>
          <a:xfrm>
            <a:off x="5029200" y="1524000"/>
            <a:ext cx="2133600" cy="1524000"/>
          </a:xfrm>
          <a:prstGeom prst="rect">
            <a:avLst/>
          </a:prstGeom>
        </p:spPr>
      </p:pic>
      <p:sp>
        <p:nvSpPr>
          <p:cNvPr id="7" name="TextBox 6"/>
          <p:cNvSpPr txBox="1"/>
          <p:nvPr/>
        </p:nvSpPr>
        <p:spPr>
          <a:xfrm>
            <a:off x="7391400" y="1143000"/>
            <a:ext cx="1447800" cy="338554"/>
          </a:xfrm>
          <a:prstGeom prst="rect">
            <a:avLst/>
          </a:prstGeom>
          <a:noFill/>
        </p:spPr>
        <p:txBody>
          <a:bodyPr wrap="square" rtlCol="0">
            <a:spAutoFit/>
          </a:bodyPr>
          <a:lstStyle/>
          <a:p>
            <a:r>
              <a:rPr lang="en-US" sz="1600" b="1" dirty="0" smtClean="0"/>
              <a:t>Tex silk Tie</a:t>
            </a:r>
            <a:endParaRPr lang="en-US" sz="1600" b="1" dirty="0"/>
          </a:p>
        </p:txBody>
      </p:sp>
      <p:sp>
        <p:nvSpPr>
          <p:cNvPr id="8" name="TextBox 7"/>
          <p:cNvSpPr txBox="1"/>
          <p:nvPr/>
        </p:nvSpPr>
        <p:spPr>
          <a:xfrm>
            <a:off x="5257800" y="3505200"/>
            <a:ext cx="1752600" cy="338554"/>
          </a:xfrm>
          <a:prstGeom prst="rect">
            <a:avLst/>
          </a:prstGeom>
          <a:noFill/>
        </p:spPr>
        <p:txBody>
          <a:bodyPr wrap="square" rtlCol="0">
            <a:spAutoFit/>
          </a:bodyPr>
          <a:lstStyle/>
          <a:p>
            <a:r>
              <a:rPr lang="en-US" sz="1600" b="1" dirty="0" smtClean="0"/>
              <a:t>Tex black T-shirt</a:t>
            </a:r>
            <a:endParaRPr lang="en-US" sz="1600" b="1" dirty="0"/>
          </a:p>
        </p:txBody>
      </p:sp>
      <p:pic>
        <p:nvPicPr>
          <p:cNvPr id="9" name="Picture 8" descr="DSC6943.jpg"/>
          <p:cNvPicPr>
            <a:picLocks noChangeAspect="1"/>
          </p:cNvPicPr>
          <p:nvPr/>
        </p:nvPicPr>
        <p:blipFill>
          <a:blip r:embed="rId4" cstate="print"/>
          <a:stretch>
            <a:fillRect/>
          </a:stretch>
        </p:blipFill>
        <p:spPr>
          <a:xfrm>
            <a:off x="5105400" y="3886200"/>
            <a:ext cx="2209800" cy="1517904"/>
          </a:xfrm>
          <a:prstGeom prst="rect">
            <a:avLst/>
          </a:prstGeom>
        </p:spPr>
      </p:pic>
      <p:sp>
        <p:nvSpPr>
          <p:cNvPr id="10" name="TextBox 9"/>
          <p:cNvSpPr txBox="1"/>
          <p:nvPr/>
        </p:nvSpPr>
        <p:spPr>
          <a:xfrm>
            <a:off x="7543800" y="3581400"/>
            <a:ext cx="1371600" cy="338554"/>
          </a:xfrm>
          <a:prstGeom prst="rect">
            <a:avLst/>
          </a:prstGeom>
          <a:noFill/>
        </p:spPr>
        <p:txBody>
          <a:bodyPr wrap="square" rtlCol="0">
            <a:spAutoFit/>
          </a:bodyPr>
          <a:lstStyle/>
          <a:p>
            <a:r>
              <a:rPr lang="en-US" sz="1600" b="1" dirty="0" smtClean="0"/>
              <a:t>TEX Silk </a:t>
            </a:r>
            <a:r>
              <a:rPr lang="en-US" sz="1400" b="1" dirty="0" smtClean="0"/>
              <a:t>Scarfs</a:t>
            </a:r>
            <a:endParaRPr lang="en-US" sz="1400" b="1" dirty="0"/>
          </a:p>
        </p:txBody>
      </p:sp>
      <p:sp>
        <p:nvSpPr>
          <p:cNvPr id="11" name="TextBox 10"/>
          <p:cNvSpPr txBox="1"/>
          <p:nvPr/>
        </p:nvSpPr>
        <p:spPr>
          <a:xfrm>
            <a:off x="5181600" y="5410200"/>
            <a:ext cx="1981200" cy="338554"/>
          </a:xfrm>
          <a:prstGeom prst="rect">
            <a:avLst/>
          </a:prstGeom>
          <a:noFill/>
        </p:spPr>
        <p:txBody>
          <a:bodyPr wrap="square" rtlCol="0">
            <a:spAutoFit/>
          </a:bodyPr>
          <a:lstStyle/>
          <a:p>
            <a:r>
              <a:rPr lang="en-US" sz="1600" b="1" dirty="0" smtClean="0"/>
              <a:t>Tex cotton Bags</a:t>
            </a:r>
            <a:endParaRPr lang="en-US" sz="1600" b="1" dirty="0"/>
          </a:p>
        </p:txBody>
      </p:sp>
      <p:pic>
        <p:nvPicPr>
          <p:cNvPr id="12" name="Picture 11" descr="5.jpg"/>
          <p:cNvPicPr>
            <a:picLocks noChangeAspect="1"/>
          </p:cNvPicPr>
          <p:nvPr/>
        </p:nvPicPr>
        <p:blipFill>
          <a:blip r:embed="rId5"/>
          <a:stretch>
            <a:fillRect/>
          </a:stretch>
        </p:blipFill>
        <p:spPr>
          <a:xfrm>
            <a:off x="7239000" y="1524000"/>
            <a:ext cx="1676400" cy="1981200"/>
          </a:xfrm>
          <a:prstGeom prst="rect">
            <a:avLst/>
          </a:prstGeom>
        </p:spPr>
      </p:pic>
      <p:pic>
        <p:nvPicPr>
          <p:cNvPr id="13" name="Picture 12" descr="scarf2.jpg"/>
          <p:cNvPicPr>
            <a:picLocks noChangeAspect="1"/>
          </p:cNvPicPr>
          <p:nvPr/>
        </p:nvPicPr>
        <p:blipFill>
          <a:blip r:embed="rId6" cstate="print"/>
          <a:stretch>
            <a:fillRect/>
          </a:stretch>
        </p:blipFill>
        <p:spPr>
          <a:xfrm>
            <a:off x="7391400" y="3886200"/>
            <a:ext cx="1752600" cy="1570074"/>
          </a:xfrm>
          <a:prstGeom prst="rect">
            <a:avLst/>
          </a:prstGeom>
        </p:spPr>
      </p:pic>
      <p:pic>
        <p:nvPicPr>
          <p:cNvPr id="14" name="Picture 13" descr="DSC7547.jpg"/>
          <p:cNvPicPr>
            <a:picLocks noChangeAspect="1"/>
          </p:cNvPicPr>
          <p:nvPr/>
        </p:nvPicPr>
        <p:blipFill>
          <a:blip r:embed="rId7" cstate="print"/>
          <a:stretch>
            <a:fillRect/>
          </a:stretch>
        </p:blipFill>
        <p:spPr>
          <a:xfrm>
            <a:off x="228600" y="4800600"/>
            <a:ext cx="2434728" cy="1616659"/>
          </a:xfrm>
          <a:prstGeom prst="rect">
            <a:avLst/>
          </a:prstGeom>
        </p:spPr>
      </p:pic>
      <p:sp>
        <p:nvSpPr>
          <p:cNvPr id="15" name="TextBox 14"/>
          <p:cNvSpPr txBox="1"/>
          <p:nvPr/>
        </p:nvSpPr>
        <p:spPr>
          <a:xfrm>
            <a:off x="152400" y="4343400"/>
            <a:ext cx="2971800" cy="338554"/>
          </a:xfrm>
          <a:prstGeom prst="rect">
            <a:avLst/>
          </a:prstGeom>
          <a:noFill/>
        </p:spPr>
        <p:txBody>
          <a:bodyPr wrap="square" rtlCol="0">
            <a:spAutoFit/>
          </a:bodyPr>
          <a:lstStyle/>
          <a:p>
            <a:r>
              <a:rPr lang="en-US" sz="1600" b="1" dirty="0" smtClean="0"/>
              <a:t>Tex black t-shirt with gold print</a:t>
            </a:r>
            <a:endParaRPr lang="en-US" sz="1600" b="1" dirty="0"/>
          </a:p>
        </p:txBody>
      </p:sp>
      <p:pic>
        <p:nvPicPr>
          <p:cNvPr id="16" name="Picture 15" descr="eco-friendly-symbol-hi.png"/>
          <p:cNvPicPr>
            <a:picLocks noChangeAspect="1"/>
          </p:cNvPicPr>
          <p:nvPr/>
        </p:nvPicPr>
        <p:blipFill>
          <a:blip r:embed="rId8" cstate="print"/>
          <a:stretch>
            <a:fillRect/>
          </a:stretch>
        </p:blipFill>
        <p:spPr>
          <a:xfrm>
            <a:off x="7848600" y="5880093"/>
            <a:ext cx="914400" cy="800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Picture 16" descr="sas.jpg"/>
          <p:cNvPicPr>
            <a:picLocks noChangeAspect="1"/>
          </p:cNvPicPr>
          <p:nvPr/>
        </p:nvPicPr>
        <p:blipFill>
          <a:blip r:embed="rId9" cstate="print"/>
          <a:stretch>
            <a:fillRect/>
          </a:stretch>
        </p:blipFill>
        <p:spPr>
          <a:xfrm>
            <a:off x="6705600" y="5867400"/>
            <a:ext cx="985380" cy="7762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 name="Picture 17" descr="550359_514420901904521_688417646_n.jpg"/>
          <p:cNvPicPr>
            <a:picLocks noChangeAspect="1"/>
          </p:cNvPicPr>
          <p:nvPr/>
        </p:nvPicPr>
        <p:blipFill>
          <a:blip r:embed="rId2"/>
          <a:stretch>
            <a:fillRect/>
          </a:stretch>
        </p:blipFill>
        <p:spPr>
          <a:xfrm>
            <a:off x="5562600" y="5867400"/>
            <a:ext cx="838200" cy="76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advClick="0" advTm="10000">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pic>
        <p:nvPicPr>
          <p:cNvPr id="5" name="Content Placeholder 4" descr="AtexLogo.jpg"/>
          <p:cNvPicPr>
            <a:picLocks noGrp="1" noChangeAspect="1"/>
          </p:cNvPicPr>
          <p:nvPr>
            <p:ph idx="1"/>
          </p:nvPr>
        </p:nvPicPr>
        <p:blipFill>
          <a:blip r:embed="rId2"/>
          <a:stretch>
            <a:fillRect/>
          </a:stretch>
        </p:blipFill>
        <p:spPr>
          <a:xfrm>
            <a:off x="228600" y="228600"/>
            <a:ext cx="1828800" cy="7037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style>
          <a:lnRef idx="0">
            <a:schemeClr val="accent5"/>
          </a:lnRef>
          <a:fillRef idx="3">
            <a:schemeClr val="accent5"/>
          </a:fillRef>
          <a:effectRef idx="3">
            <a:schemeClr val="accent5"/>
          </a:effectRef>
          <a:fontRef idx="minor">
            <a:schemeClr val="lt1"/>
          </a:fontRef>
        </p:style>
      </p:pic>
      <p:pic>
        <p:nvPicPr>
          <p:cNvPr id="6" name="Picture 5" descr="ultrajetlogo2.jpg"/>
          <p:cNvPicPr>
            <a:picLocks noChangeAspect="1"/>
          </p:cNvPicPr>
          <p:nvPr/>
        </p:nvPicPr>
        <p:blipFill>
          <a:blip r:embed="rId3"/>
          <a:stretch>
            <a:fillRect/>
          </a:stretch>
        </p:blipFill>
        <p:spPr>
          <a:xfrm>
            <a:off x="2133600" y="228600"/>
            <a:ext cx="1752600" cy="76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152400" y="914400"/>
            <a:ext cx="4419600" cy="707886"/>
          </a:xfrm>
          <a:prstGeom prst="rect">
            <a:avLst/>
          </a:prstGeom>
          <a:noFill/>
        </p:spPr>
        <p:txBody>
          <a:bodyPr wrap="square" rtlCol="0">
            <a:spAutoFit/>
          </a:bodyPr>
          <a:lstStyle/>
          <a:p>
            <a:r>
              <a:rPr lang="en-US" sz="2000" dirty="0" smtClean="0"/>
              <a:t/>
            </a:r>
            <a:br>
              <a:rPr lang="en-US" sz="2000" dirty="0" smtClean="0"/>
            </a:br>
            <a:r>
              <a:rPr lang="en-US" sz="2000" b="1" dirty="0" smtClean="0">
                <a:solidFill>
                  <a:srgbClr val="FF0000"/>
                </a:solidFill>
              </a:rPr>
              <a:t>A-Tex Ultrajet Inkjet Flatbed Engraver.</a:t>
            </a:r>
            <a:endParaRPr lang="en-US" sz="2000" b="1" dirty="0">
              <a:solidFill>
                <a:srgbClr val="FF0000"/>
              </a:solidFill>
            </a:endParaRPr>
          </a:p>
        </p:txBody>
      </p:sp>
      <p:pic>
        <p:nvPicPr>
          <p:cNvPr id="8" name="Picture 7" descr="flatbad.jpg"/>
          <p:cNvPicPr>
            <a:picLocks noChangeAspect="1"/>
          </p:cNvPicPr>
          <p:nvPr/>
        </p:nvPicPr>
        <p:blipFill>
          <a:blip r:embed="rId4"/>
          <a:stretch>
            <a:fillRect/>
          </a:stretch>
        </p:blipFill>
        <p:spPr>
          <a:xfrm>
            <a:off x="228600" y="1600200"/>
            <a:ext cx="4783523" cy="2971800"/>
          </a:xfrm>
          <a:prstGeom prst="rect">
            <a:avLst/>
          </a:prstGeom>
        </p:spPr>
      </p:pic>
      <p:pic>
        <p:nvPicPr>
          <p:cNvPr id="9" name="Picture 8" descr="flatbed.jpg"/>
          <p:cNvPicPr>
            <a:picLocks noChangeAspect="1"/>
          </p:cNvPicPr>
          <p:nvPr/>
        </p:nvPicPr>
        <p:blipFill>
          <a:blip r:embed="rId5"/>
          <a:stretch>
            <a:fillRect/>
          </a:stretch>
        </p:blipFill>
        <p:spPr>
          <a:xfrm>
            <a:off x="228600" y="4648200"/>
            <a:ext cx="3429000" cy="1875453"/>
          </a:xfrm>
          <a:prstGeom prst="rect">
            <a:avLst/>
          </a:prstGeom>
        </p:spPr>
      </p:pic>
      <p:pic>
        <p:nvPicPr>
          <p:cNvPr id="10" name="Picture 9" descr="sp fb.jpg"/>
          <p:cNvPicPr>
            <a:picLocks noChangeAspect="1"/>
          </p:cNvPicPr>
          <p:nvPr/>
        </p:nvPicPr>
        <p:blipFill>
          <a:blip r:embed="rId6"/>
          <a:stretch>
            <a:fillRect/>
          </a:stretch>
        </p:blipFill>
        <p:spPr>
          <a:xfrm>
            <a:off x="5029200" y="1295400"/>
            <a:ext cx="4114799" cy="4495800"/>
          </a:xfrm>
          <a:prstGeom prst="rect">
            <a:avLst/>
          </a:prstGeom>
        </p:spPr>
      </p:pic>
      <p:sp>
        <p:nvSpPr>
          <p:cNvPr id="11" name="TextBox 10"/>
          <p:cNvSpPr txBox="1"/>
          <p:nvPr/>
        </p:nvSpPr>
        <p:spPr>
          <a:xfrm>
            <a:off x="152400" y="6400800"/>
            <a:ext cx="4648200" cy="338554"/>
          </a:xfrm>
          <a:prstGeom prst="rect">
            <a:avLst/>
          </a:prstGeom>
          <a:noFill/>
        </p:spPr>
        <p:txBody>
          <a:bodyPr wrap="square" rtlCol="0">
            <a:spAutoFit/>
          </a:bodyPr>
          <a:lstStyle/>
          <a:p>
            <a:r>
              <a:rPr lang="en-US" sz="1600" b="1" dirty="0" smtClean="0"/>
              <a:t>http://www.youtube.com/watch?v=fmbTJBxTp28</a:t>
            </a:r>
            <a:endParaRPr lang="en-US" sz="1600" b="1" dirty="0"/>
          </a:p>
        </p:txBody>
      </p:sp>
      <p:sp>
        <p:nvSpPr>
          <p:cNvPr id="12" name="TextBox 11"/>
          <p:cNvSpPr txBox="1"/>
          <p:nvPr/>
        </p:nvSpPr>
        <p:spPr>
          <a:xfrm>
            <a:off x="4572000" y="6400800"/>
            <a:ext cx="4267200" cy="338554"/>
          </a:xfrm>
          <a:prstGeom prst="rect">
            <a:avLst/>
          </a:prstGeom>
          <a:noFill/>
        </p:spPr>
        <p:txBody>
          <a:bodyPr wrap="square" rtlCol="0">
            <a:spAutoFit/>
          </a:bodyPr>
          <a:lstStyle/>
          <a:p>
            <a:r>
              <a:rPr lang="en-US" sz="1600" b="1" dirty="0" smtClean="0"/>
              <a:t>http://www.atex.com.my/DownloadsVideo.php</a:t>
            </a:r>
            <a:endParaRPr lang="en-US" sz="1600" b="1" dirty="0"/>
          </a:p>
        </p:txBody>
      </p:sp>
    </p:spTree>
  </p:cSld>
  <p:clrMapOvr>
    <a:masterClrMapping/>
  </p:clrMapOvr>
  <p:transition spd="med" advClick="0" advTm="10000">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pic>
        <p:nvPicPr>
          <p:cNvPr id="8" name="Picture 7" descr="rtsp.jpg"/>
          <p:cNvPicPr>
            <a:picLocks noChangeAspect="1"/>
          </p:cNvPicPr>
          <p:nvPr/>
        </p:nvPicPr>
        <p:blipFill>
          <a:blip r:embed="rId2"/>
          <a:stretch>
            <a:fillRect/>
          </a:stretch>
        </p:blipFill>
        <p:spPr>
          <a:xfrm>
            <a:off x="4953000" y="1219200"/>
            <a:ext cx="3886200" cy="5181600"/>
          </a:xfrm>
          <a:prstGeom prst="rect">
            <a:avLst/>
          </a:prstGeom>
        </p:spPr>
      </p:pic>
      <p:pic>
        <p:nvPicPr>
          <p:cNvPr id="9" name="Picture 8" descr="rotary.jpg"/>
          <p:cNvPicPr>
            <a:picLocks noChangeAspect="1"/>
          </p:cNvPicPr>
          <p:nvPr/>
        </p:nvPicPr>
        <p:blipFill>
          <a:blip r:embed="rId3"/>
          <a:stretch>
            <a:fillRect/>
          </a:stretch>
        </p:blipFill>
        <p:spPr>
          <a:xfrm>
            <a:off x="0" y="4572000"/>
            <a:ext cx="2667000" cy="1828800"/>
          </a:xfrm>
          <a:prstGeom prst="rect">
            <a:avLst/>
          </a:prstGeom>
        </p:spPr>
      </p:pic>
      <p:sp>
        <p:nvSpPr>
          <p:cNvPr id="3" name="Content Placeholder 2"/>
          <p:cNvSpPr>
            <a:spLocks noGrp="1"/>
          </p:cNvSpPr>
          <p:nvPr>
            <p:ph idx="1"/>
          </p:nvPr>
        </p:nvSpPr>
        <p:spPr>
          <a:xfrm>
            <a:off x="0" y="0"/>
            <a:ext cx="9144000" cy="6858000"/>
          </a:xfrm>
        </p:spPr>
        <p:txBody>
          <a:bodyPr/>
          <a:lstStyle/>
          <a:p>
            <a:pPr>
              <a:buNone/>
            </a:pPr>
            <a:endParaRPr lang="en-US" dirty="0" smtClean="0"/>
          </a:p>
          <a:p>
            <a:pPr>
              <a:buNone/>
            </a:pPr>
            <a:endParaRPr lang="en-US" dirty="0" smtClean="0"/>
          </a:p>
          <a:p>
            <a:pPr>
              <a:buNone/>
            </a:pPr>
            <a:endParaRPr lang="en-US" dirty="0" smtClean="0"/>
          </a:p>
          <a:p>
            <a:pPr>
              <a:buNone/>
            </a:pPr>
            <a:endParaRPr lang="en-US" dirty="0"/>
          </a:p>
        </p:txBody>
      </p:sp>
      <p:pic>
        <p:nvPicPr>
          <p:cNvPr id="4" name="Content Placeholder 4" descr="AtexLogo.jpg"/>
          <p:cNvPicPr>
            <a:picLocks noChangeAspect="1"/>
          </p:cNvPicPr>
          <p:nvPr/>
        </p:nvPicPr>
        <p:blipFill>
          <a:blip r:embed="rId4"/>
          <a:stretch>
            <a:fillRect/>
          </a:stretch>
        </p:blipFill>
        <p:spPr>
          <a:xfrm>
            <a:off x="152400" y="152400"/>
            <a:ext cx="1828800" cy="703766"/>
          </a:xfrm>
          <a:prstGeom prst="roundRect">
            <a:avLst>
              <a:gd name="adj" fmla="val 8594"/>
            </a:avLst>
          </a:prstGeom>
          <a:solidFill>
            <a:srgbClr val="FFFFFF">
              <a:shade val="85000"/>
            </a:srgbClr>
          </a:solidFill>
          <a:effectLst>
            <a:reflection blurRad="12700" stA="38000" endPos="28000" dist="5000" dir="5400000" sy="-100000" algn="bl" rotWithShape="0"/>
          </a:effectLst>
        </p:spPr>
        <p:style>
          <a:lnRef idx="0">
            <a:schemeClr val="accent5"/>
          </a:lnRef>
          <a:fillRef idx="3">
            <a:schemeClr val="accent5"/>
          </a:fillRef>
          <a:effectRef idx="3">
            <a:schemeClr val="accent5"/>
          </a:effectRef>
          <a:fontRef idx="minor">
            <a:schemeClr val="lt1"/>
          </a:fontRef>
        </p:style>
      </p:pic>
      <p:pic>
        <p:nvPicPr>
          <p:cNvPr id="5" name="Picture 4" descr="ultrajetlogo2.jpg"/>
          <p:cNvPicPr>
            <a:picLocks noChangeAspect="1"/>
          </p:cNvPicPr>
          <p:nvPr/>
        </p:nvPicPr>
        <p:blipFill>
          <a:blip r:embed="rId5"/>
          <a:stretch>
            <a:fillRect/>
          </a:stretch>
        </p:blipFill>
        <p:spPr>
          <a:xfrm>
            <a:off x="2133600" y="152400"/>
            <a:ext cx="1752600" cy="76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0" y="1143000"/>
            <a:ext cx="4876800" cy="400110"/>
          </a:xfrm>
          <a:prstGeom prst="rect">
            <a:avLst/>
          </a:prstGeom>
          <a:noFill/>
        </p:spPr>
        <p:txBody>
          <a:bodyPr wrap="square" rtlCol="0">
            <a:spAutoFit/>
          </a:bodyPr>
          <a:lstStyle/>
          <a:p>
            <a:r>
              <a:rPr lang="en-US" sz="2000" b="1" dirty="0" smtClean="0">
                <a:solidFill>
                  <a:srgbClr val="FF0000"/>
                </a:solidFill>
              </a:rPr>
              <a:t>A-Tex Ultrajet Inkjet Rotary Engraver.</a:t>
            </a:r>
            <a:endParaRPr lang="en-US" sz="2000" b="1" dirty="0">
              <a:solidFill>
                <a:srgbClr val="FF0000"/>
              </a:solidFill>
            </a:endParaRPr>
          </a:p>
        </p:txBody>
      </p:sp>
      <p:pic>
        <p:nvPicPr>
          <p:cNvPr id="7" name="Picture 6" descr="rt.jpg"/>
          <p:cNvPicPr>
            <a:picLocks noChangeAspect="1"/>
          </p:cNvPicPr>
          <p:nvPr/>
        </p:nvPicPr>
        <p:blipFill>
          <a:blip r:embed="rId6"/>
          <a:stretch>
            <a:fillRect/>
          </a:stretch>
        </p:blipFill>
        <p:spPr>
          <a:xfrm>
            <a:off x="152400" y="1600200"/>
            <a:ext cx="4598698" cy="2971800"/>
          </a:xfrm>
          <a:prstGeom prst="rect">
            <a:avLst/>
          </a:prstGeom>
        </p:spPr>
      </p:pic>
      <p:sp>
        <p:nvSpPr>
          <p:cNvPr id="11" name="TextBox 10"/>
          <p:cNvSpPr txBox="1"/>
          <p:nvPr/>
        </p:nvSpPr>
        <p:spPr>
          <a:xfrm>
            <a:off x="0" y="6400800"/>
            <a:ext cx="4495800" cy="338554"/>
          </a:xfrm>
          <a:prstGeom prst="rect">
            <a:avLst/>
          </a:prstGeom>
          <a:noFill/>
        </p:spPr>
        <p:txBody>
          <a:bodyPr wrap="square" rtlCol="0">
            <a:spAutoFit/>
          </a:bodyPr>
          <a:lstStyle/>
          <a:p>
            <a:r>
              <a:rPr lang="en-US" sz="1600" b="1" dirty="0" smtClean="0"/>
              <a:t>http://www.youtube.com/watch?v=TcCakkNtO5k</a:t>
            </a:r>
            <a:endParaRPr lang="en-US" sz="1600" b="1" dirty="0"/>
          </a:p>
        </p:txBody>
      </p:sp>
    </p:spTree>
  </p:cSld>
  <p:clrMapOvr>
    <a:masterClrMapping/>
  </p:clrMapOvr>
  <p:transition spd="med" advClick="0" advTm="10000">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pic>
        <p:nvPicPr>
          <p:cNvPr id="4" name="Content Placeholder 4" descr="AtexLogo.jpg"/>
          <p:cNvPicPr>
            <a:picLocks noGrp="1" noChangeAspect="1"/>
          </p:cNvPicPr>
          <p:nvPr>
            <p:ph idx="1"/>
          </p:nvPr>
        </p:nvPicPr>
        <p:blipFill>
          <a:blip r:embed="rId2"/>
          <a:stretch>
            <a:fillRect/>
          </a:stretch>
        </p:blipFill>
        <p:spPr>
          <a:xfrm>
            <a:off x="228600" y="228600"/>
            <a:ext cx="1828800" cy="7037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style>
          <a:lnRef idx="0">
            <a:schemeClr val="accent5"/>
          </a:lnRef>
          <a:fillRef idx="3">
            <a:schemeClr val="accent5"/>
          </a:fillRef>
          <a:effectRef idx="3">
            <a:schemeClr val="accent5"/>
          </a:effectRef>
          <a:fontRef idx="minor">
            <a:schemeClr val="lt1"/>
          </a:fontRef>
        </p:style>
      </p:pic>
      <p:pic>
        <p:nvPicPr>
          <p:cNvPr id="5" name="Picture 4" descr="ultrajetlogo2.jpg"/>
          <p:cNvPicPr>
            <a:picLocks noChangeAspect="1"/>
          </p:cNvPicPr>
          <p:nvPr/>
        </p:nvPicPr>
        <p:blipFill>
          <a:blip r:embed="rId3"/>
          <a:stretch>
            <a:fillRect/>
          </a:stretch>
        </p:blipFill>
        <p:spPr>
          <a:xfrm>
            <a:off x="2133600" y="228600"/>
            <a:ext cx="1752600" cy="76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52400" y="1371600"/>
            <a:ext cx="2743200" cy="400110"/>
          </a:xfrm>
          <a:prstGeom prst="rect">
            <a:avLst/>
          </a:prstGeom>
          <a:noFill/>
        </p:spPr>
        <p:txBody>
          <a:bodyPr wrap="square" rtlCol="0">
            <a:spAutoFit/>
          </a:bodyPr>
          <a:lstStyle/>
          <a:p>
            <a:r>
              <a:rPr lang="en-US" sz="2000" b="1" dirty="0" smtClean="0">
                <a:solidFill>
                  <a:srgbClr val="FF0000"/>
                </a:solidFill>
              </a:rPr>
              <a:t>A-Tex Ultrajet DPM 4H.</a:t>
            </a:r>
            <a:endParaRPr lang="en-US" sz="2000" b="1" dirty="0">
              <a:solidFill>
                <a:srgbClr val="FF0000"/>
              </a:solidFill>
            </a:endParaRPr>
          </a:p>
        </p:txBody>
      </p:sp>
      <p:pic>
        <p:nvPicPr>
          <p:cNvPr id="7" name="Picture 6" descr="dpm.jpg"/>
          <p:cNvPicPr>
            <a:picLocks noChangeAspect="1"/>
          </p:cNvPicPr>
          <p:nvPr/>
        </p:nvPicPr>
        <p:blipFill>
          <a:blip r:embed="rId4"/>
          <a:stretch>
            <a:fillRect/>
          </a:stretch>
        </p:blipFill>
        <p:spPr>
          <a:xfrm>
            <a:off x="152400" y="1828800"/>
            <a:ext cx="8763000" cy="4648199"/>
          </a:xfrm>
          <a:prstGeom prst="rect">
            <a:avLst/>
          </a:prstGeom>
        </p:spPr>
      </p:pic>
      <p:sp>
        <p:nvSpPr>
          <p:cNvPr id="8" name="TextBox 7"/>
          <p:cNvSpPr txBox="1"/>
          <p:nvPr/>
        </p:nvSpPr>
        <p:spPr>
          <a:xfrm>
            <a:off x="0" y="6400800"/>
            <a:ext cx="5181600" cy="338554"/>
          </a:xfrm>
          <a:prstGeom prst="rect">
            <a:avLst/>
          </a:prstGeom>
          <a:noFill/>
        </p:spPr>
        <p:txBody>
          <a:bodyPr wrap="square" rtlCol="0">
            <a:spAutoFit/>
          </a:bodyPr>
          <a:lstStyle/>
          <a:p>
            <a:r>
              <a:rPr lang="en-US" sz="1600" b="1" dirty="0" smtClean="0"/>
              <a:t>http://www.youtube.com/watch?v=CKHTGlcv50Y</a:t>
            </a:r>
            <a:endParaRPr lang="en-US" sz="1600" b="1" dirty="0"/>
          </a:p>
        </p:txBody>
      </p:sp>
    </p:spTree>
  </p:cSld>
  <p:clrMapOvr>
    <a:masterClrMapping/>
  </p:clrMapOvr>
  <p:transition spd="med" advClick="0" advTm="10000">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pic>
        <p:nvPicPr>
          <p:cNvPr id="4" name="Content Placeholder 4" descr="AtexLogo.jpg"/>
          <p:cNvPicPr>
            <a:picLocks noGrp="1" noChangeAspect="1"/>
          </p:cNvPicPr>
          <p:nvPr>
            <p:ph idx="1"/>
          </p:nvPr>
        </p:nvPicPr>
        <p:blipFill>
          <a:blip r:embed="rId2"/>
          <a:stretch>
            <a:fillRect/>
          </a:stretch>
        </p:blipFill>
        <p:spPr>
          <a:xfrm>
            <a:off x="228600" y="228600"/>
            <a:ext cx="1828800" cy="7037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style>
          <a:lnRef idx="0">
            <a:schemeClr val="accent5"/>
          </a:lnRef>
          <a:fillRef idx="3">
            <a:schemeClr val="accent5"/>
          </a:fillRef>
          <a:effectRef idx="3">
            <a:schemeClr val="accent5"/>
          </a:effectRef>
          <a:fontRef idx="minor">
            <a:schemeClr val="lt1"/>
          </a:fontRef>
        </p:style>
      </p:pic>
      <p:pic>
        <p:nvPicPr>
          <p:cNvPr id="5" name="Picture 4" descr="ultrajetlogo2.jpg"/>
          <p:cNvPicPr>
            <a:picLocks noChangeAspect="1"/>
          </p:cNvPicPr>
          <p:nvPr/>
        </p:nvPicPr>
        <p:blipFill>
          <a:blip r:embed="rId3"/>
          <a:stretch>
            <a:fillRect/>
          </a:stretch>
        </p:blipFill>
        <p:spPr>
          <a:xfrm>
            <a:off x="2133600" y="228600"/>
            <a:ext cx="1752600" cy="76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52400" y="1371600"/>
            <a:ext cx="2743200" cy="400110"/>
          </a:xfrm>
          <a:prstGeom prst="rect">
            <a:avLst/>
          </a:prstGeom>
          <a:noFill/>
        </p:spPr>
        <p:txBody>
          <a:bodyPr wrap="square" rtlCol="0">
            <a:spAutoFit/>
          </a:bodyPr>
          <a:lstStyle/>
          <a:p>
            <a:r>
              <a:rPr lang="en-US" sz="2000" b="1" dirty="0" smtClean="0">
                <a:solidFill>
                  <a:srgbClr val="FF0000"/>
                </a:solidFill>
              </a:rPr>
              <a:t>A-Tex Ultrajet DPM 4H.</a:t>
            </a:r>
            <a:endParaRPr lang="en-US" sz="2000" b="1" dirty="0">
              <a:solidFill>
                <a:srgbClr val="FF0000"/>
              </a:solidFill>
            </a:endParaRPr>
          </a:p>
        </p:txBody>
      </p:sp>
      <p:pic>
        <p:nvPicPr>
          <p:cNvPr id="7" name="Picture 6" descr="dpms.jpg"/>
          <p:cNvPicPr>
            <a:picLocks noChangeAspect="1"/>
          </p:cNvPicPr>
          <p:nvPr/>
        </p:nvPicPr>
        <p:blipFill>
          <a:blip r:embed="rId4"/>
          <a:stretch>
            <a:fillRect/>
          </a:stretch>
        </p:blipFill>
        <p:spPr>
          <a:xfrm>
            <a:off x="152400" y="1752600"/>
            <a:ext cx="4724400" cy="4724400"/>
          </a:xfrm>
          <a:prstGeom prst="rect">
            <a:avLst/>
          </a:prstGeom>
        </p:spPr>
      </p:pic>
      <p:sp>
        <p:nvSpPr>
          <p:cNvPr id="8" name="TextBox 7"/>
          <p:cNvSpPr txBox="1"/>
          <p:nvPr/>
        </p:nvSpPr>
        <p:spPr>
          <a:xfrm>
            <a:off x="5410200" y="3962400"/>
            <a:ext cx="3505200" cy="2554545"/>
          </a:xfrm>
          <a:prstGeom prst="rect">
            <a:avLst/>
          </a:prstGeom>
          <a:noFill/>
        </p:spPr>
        <p:txBody>
          <a:bodyPr wrap="square" rtlCol="0">
            <a:spAutoFit/>
          </a:bodyPr>
          <a:lstStyle/>
          <a:p>
            <a:r>
              <a:rPr lang="en-US" sz="1600" b="1" dirty="0" smtClean="0"/>
              <a:t>Inkjet Engraver Ink or UV ink is meant for screen plates printing, will provide you with exceptionally high printing quality because it have fine liquidity which assures smooth and continuous printing. Also, it will dry very quickly, hence without bleeding. Process involve are screen plate treatment -&gt; direct ink jet printing -&gt; UV light exposure -&gt; Washing.</a:t>
            </a:r>
            <a:endParaRPr lang="en-US" sz="1600" b="1" dirty="0"/>
          </a:p>
        </p:txBody>
      </p:sp>
      <p:pic>
        <p:nvPicPr>
          <p:cNvPr id="9" name="Picture 8" descr="ink.jpg"/>
          <p:cNvPicPr>
            <a:picLocks noChangeAspect="1"/>
          </p:cNvPicPr>
          <p:nvPr/>
        </p:nvPicPr>
        <p:blipFill>
          <a:blip r:embed="rId5"/>
          <a:stretch>
            <a:fillRect/>
          </a:stretch>
        </p:blipFill>
        <p:spPr>
          <a:xfrm>
            <a:off x="5486400" y="1981200"/>
            <a:ext cx="3152775" cy="1981200"/>
          </a:xfrm>
          <a:prstGeom prst="rect">
            <a:avLst/>
          </a:prstGeom>
        </p:spPr>
      </p:pic>
      <p:sp>
        <p:nvSpPr>
          <p:cNvPr id="12" name="TextBox 11"/>
          <p:cNvSpPr txBox="1"/>
          <p:nvPr/>
        </p:nvSpPr>
        <p:spPr>
          <a:xfrm>
            <a:off x="5410200" y="1524000"/>
            <a:ext cx="2667000" cy="338554"/>
          </a:xfrm>
          <a:prstGeom prst="rect">
            <a:avLst/>
          </a:prstGeom>
          <a:noFill/>
        </p:spPr>
        <p:txBody>
          <a:bodyPr wrap="square" rtlCol="0">
            <a:spAutoFit/>
          </a:bodyPr>
          <a:lstStyle/>
          <a:p>
            <a:r>
              <a:rPr lang="en-US" sz="1600" b="1" dirty="0" smtClean="0">
                <a:solidFill>
                  <a:srgbClr val="FF0000"/>
                </a:solidFill>
              </a:rPr>
              <a:t>Inkjet Engraver Ink </a:t>
            </a:r>
            <a:endParaRPr lang="en-US" sz="1600" b="1" dirty="0">
              <a:solidFill>
                <a:srgbClr val="FF0000"/>
              </a:solidFill>
            </a:endParaRPr>
          </a:p>
        </p:txBody>
      </p:sp>
    </p:spTree>
  </p:cSld>
  <p:clrMapOvr>
    <a:masterClrMapping/>
  </p:clrMapOvr>
  <p:transition spd="med" advClick="0" advTm="10000">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sp>
        <p:nvSpPr>
          <p:cNvPr id="4" name="TextBox 3"/>
          <p:cNvSpPr txBox="1"/>
          <p:nvPr/>
        </p:nvSpPr>
        <p:spPr>
          <a:xfrm>
            <a:off x="1752600" y="457200"/>
            <a:ext cx="1524000" cy="400110"/>
          </a:xfrm>
          <a:prstGeom prst="rect">
            <a:avLst/>
          </a:prstGeom>
          <a:noFill/>
        </p:spPr>
        <p:txBody>
          <a:bodyPr wrap="square" rtlCol="0">
            <a:spAutoFit/>
          </a:bodyPr>
          <a:lstStyle/>
          <a:p>
            <a:r>
              <a:rPr lang="en-US" sz="2000" b="1" dirty="0" smtClean="0">
                <a:solidFill>
                  <a:srgbClr val="C00000"/>
                </a:solidFill>
              </a:rPr>
              <a:t>SAS Store</a:t>
            </a:r>
            <a:endParaRPr lang="en-US" sz="2000" b="1" dirty="0">
              <a:solidFill>
                <a:srgbClr val="C00000"/>
              </a:solidFill>
            </a:endParaRPr>
          </a:p>
        </p:txBody>
      </p:sp>
      <p:pic>
        <p:nvPicPr>
          <p:cNvPr id="5" name="Picture 4" descr="sp.jpg"/>
          <p:cNvPicPr>
            <a:picLocks noChangeAspect="1"/>
          </p:cNvPicPr>
          <p:nvPr/>
        </p:nvPicPr>
        <p:blipFill>
          <a:blip r:embed="rId2"/>
          <a:stretch>
            <a:fillRect/>
          </a:stretch>
        </p:blipFill>
        <p:spPr>
          <a:xfrm>
            <a:off x="228600" y="228600"/>
            <a:ext cx="1356691" cy="914400"/>
          </a:xfrm>
          <a:prstGeom prst="ellipse">
            <a:avLst/>
          </a:prstGeom>
          <a:ln/>
        </p:spPr>
        <p:style>
          <a:lnRef idx="0">
            <a:schemeClr val="accent3"/>
          </a:lnRef>
          <a:fillRef idx="3">
            <a:schemeClr val="accent3"/>
          </a:fillRef>
          <a:effectRef idx="3">
            <a:schemeClr val="accent3"/>
          </a:effectRef>
          <a:fontRef idx="minor">
            <a:schemeClr val="lt1"/>
          </a:fontRef>
        </p:style>
      </p:pic>
      <p:sp>
        <p:nvSpPr>
          <p:cNvPr id="7" name="TextBox 6"/>
          <p:cNvSpPr txBox="1"/>
          <p:nvPr/>
        </p:nvSpPr>
        <p:spPr>
          <a:xfrm>
            <a:off x="228600" y="1447800"/>
            <a:ext cx="3581400" cy="338554"/>
          </a:xfrm>
          <a:prstGeom prst="rect">
            <a:avLst/>
          </a:prstGeom>
          <a:noFill/>
        </p:spPr>
        <p:txBody>
          <a:bodyPr wrap="square" rtlCol="0">
            <a:spAutoFit/>
          </a:bodyPr>
          <a:lstStyle/>
          <a:p>
            <a:r>
              <a:rPr lang="en-US" sz="1600" b="1" dirty="0" smtClean="0">
                <a:solidFill>
                  <a:schemeClr val="tx2"/>
                </a:solidFill>
              </a:rPr>
              <a:t>We have all machine spare parts.  </a:t>
            </a:r>
            <a:endParaRPr lang="en-US" sz="1600" b="1" dirty="0">
              <a:solidFill>
                <a:schemeClr val="tx2"/>
              </a:solidFill>
            </a:endParaRPr>
          </a:p>
        </p:txBody>
      </p:sp>
      <p:pic>
        <p:nvPicPr>
          <p:cNvPr id="8" name="Picture 7" descr="improve-big-icon.png"/>
          <p:cNvPicPr>
            <a:picLocks noChangeAspect="1"/>
          </p:cNvPicPr>
          <p:nvPr/>
        </p:nvPicPr>
        <p:blipFill>
          <a:blip r:embed="rId3"/>
          <a:stretch>
            <a:fillRect/>
          </a:stretch>
        </p:blipFill>
        <p:spPr>
          <a:xfrm>
            <a:off x="228600" y="2057400"/>
            <a:ext cx="1219200" cy="1143000"/>
          </a:xfrm>
          <a:prstGeom prst="ellipse">
            <a:avLst/>
          </a:prstGeom>
          <a:ln/>
        </p:spPr>
        <p:style>
          <a:lnRef idx="0">
            <a:schemeClr val="accent4"/>
          </a:lnRef>
          <a:fillRef idx="3">
            <a:schemeClr val="accent4"/>
          </a:fillRef>
          <a:effectRef idx="3">
            <a:schemeClr val="accent4"/>
          </a:effectRef>
          <a:fontRef idx="minor">
            <a:schemeClr val="lt1"/>
          </a:fontRef>
        </p:style>
      </p:pic>
      <p:sp>
        <p:nvSpPr>
          <p:cNvPr id="9" name="TextBox 8"/>
          <p:cNvSpPr txBox="1"/>
          <p:nvPr/>
        </p:nvSpPr>
        <p:spPr>
          <a:xfrm>
            <a:off x="1600200" y="2438400"/>
            <a:ext cx="2819400" cy="338554"/>
          </a:xfrm>
          <a:prstGeom prst="rect">
            <a:avLst/>
          </a:prstGeom>
          <a:noFill/>
        </p:spPr>
        <p:txBody>
          <a:bodyPr wrap="square" rtlCol="0">
            <a:spAutoFit/>
          </a:bodyPr>
          <a:lstStyle/>
          <a:p>
            <a:r>
              <a:rPr lang="en-US" sz="1600" b="1" dirty="0" smtClean="0">
                <a:solidFill>
                  <a:srgbClr val="330CC4"/>
                </a:solidFill>
              </a:rPr>
              <a:t>Service Team</a:t>
            </a:r>
            <a:endParaRPr lang="en-US" sz="1600" b="1" dirty="0">
              <a:solidFill>
                <a:srgbClr val="330CC4"/>
              </a:solidFill>
            </a:endParaRPr>
          </a:p>
        </p:txBody>
      </p:sp>
      <p:pic>
        <p:nvPicPr>
          <p:cNvPr id="10" name="Picture 9" descr="yty.jpg"/>
          <p:cNvPicPr>
            <a:picLocks noChangeAspect="1"/>
          </p:cNvPicPr>
          <p:nvPr/>
        </p:nvPicPr>
        <p:blipFill>
          <a:blip r:embed="rId4"/>
          <a:stretch>
            <a:fillRect/>
          </a:stretch>
        </p:blipFill>
        <p:spPr>
          <a:xfrm>
            <a:off x="3048000" y="2057400"/>
            <a:ext cx="5867400" cy="3194581"/>
          </a:xfrm>
          <a:prstGeom prst="rect">
            <a:avLst/>
          </a:prstGeom>
        </p:spPr>
      </p:pic>
      <p:cxnSp>
        <p:nvCxnSpPr>
          <p:cNvPr id="12" name="Straight Connector 11"/>
          <p:cNvCxnSpPr/>
          <p:nvPr/>
        </p:nvCxnSpPr>
        <p:spPr>
          <a:xfrm>
            <a:off x="152400" y="1828800"/>
            <a:ext cx="8839200" cy="76200"/>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p:transition spd="med" advClick="0" advTm="10000">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li.jpg"/>
          <p:cNvPicPr>
            <a:picLocks noChangeAspect="1"/>
          </p:cNvPicPr>
          <p:nvPr/>
        </p:nvPicPr>
        <p:blipFill>
          <a:blip r:embed="rId2"/>
          <a:stretch>
            <a:fillRect/>
          </a:stretch>
        </p:blipFill>
        <p:spPr>
          <a:xfrm>
            <a:off x="152400" y="1676400"/>
            <a:ext cx="1123950" cy="1304925"/>
          </a:xfrm>
          <a:prstGeom prst="rect">
            <a:avLst/>
          </a:prstGeom>
        </p:spPr>
      </p:pic>
      <p:pic>
        <p:nvPicPr>
          <p:cNvPr id="11" name="Picture 10" descr="br.jpg"/>
          <p:cNvPicPr>
            <a:picLocks noChangeAspect="1"/>
          </p:cNvPicPr>
          <p:nvPr/>
        </p:nvPicPr>
        <p:blipFill>
          <a:blip r:embed="rId3"/>
          <a:stretch>
            <a:fillRect/>
          </a:stretch>
        </p:blipFill>
        <p:spPr>
          <a:xfrm>
            <a:off x="152400" y="3276600"/>
            <a:ext cx="1143000" cy="1295400"/>
          </a:xfrm>
          <a:prstGeom prst="rect">
            <a:avLst/>
          </a:prstGeom>
        </p:spPr>
      </p:pic>
      <p:pic>
        <p:nvPicPr>
          <p:cNvPr id="5" name="Picture 4" descr="hp.jpg"/>
          <p:cNvPicPr>
            <a:picLocks noChangeAspect="1"/>
          </p:cNvPicPr>
          <p:nvPr/>
        </p:nvPicPr>
        <p:blipFill>
          <a:blip r:embed="rId4"/>
          <a:stretch>
            <a:fillRect/>
          </a:stretch>
        </p:blipFill>
        <p:spPr>
          <a:xfrm>
            <a:off x="0" y="0"/>
            <a:ext cx="1828800" cy="1741336"/>
          </a:xfrm>
          <a:prstGeom prst="rect">
            <a:avLst/>
          </a:prstGeom>
        </p:spPr>
      </p:pic>
      <p:sp>
        <p:nvSpPr>
          <p:cNvPr id="4" name="TextBox 3"/>
          <p:cNvSpPr txBox="1"/>
          <p:nvPr/>
        </p:nvSpPr>
        <p:spPr>
          <a:xfrm>
            <a:off x="381000" y="533400"/>
            <a:ext cx="762000" cy="338554"/>
          </a:xfrm>
          <a:prstGeom prst="rect">
            <a:avLst/>
          </a:prstGeom>
          <a:noFill/>
        </p:spPr>
        <p:txBody>
          <a:bodyPr wrap="square" rtlCol="0">
            <a:spAutoFit/>
          </a:bodyPr>
          <a:lstStyle/>
          <a:p>
            <a:r>
              <a:rPr lang="en-US" sz="1600" b="1" dirty="0" smtClean="0">
                <a:solidFill>
                  <a:srgbClr val="0094C8"/>
                </a:solidFill>
              </a:rPr>
              <a:t>e-care</a:t>
            </a:r>
            <a:endParaRPr lang="en-US" sz="1600" b="1" dirty="0">
              <a:solidFill>
                <a:srgbClr val="0094C8"/>
              </a:solidFill>
            </a:endParaRPr>
          </a:p>
        </p:txBody>
      </p:sp>
      <p:sp>
        <p:nvSpPr>
          <p:cNvPr id="9" name="TextBox 8"/>
          <p:cNvSpPr txBox="1"/>
          <p:nvPr/>
        </p:nvSpPr>
        <p:spPr>
          <a:xfrm>
            <a:off x="1600200" y="1676400"/>
            <a:ext cx="3352800" cy="1569660"/>
          </a:xfrm>
          <a:prstGeom prst="rect">
            <a:avLst/>
          </a:prstGeom>
          <a:noFill/>
        </p:spPr>
        <p:txBody>
          <a:bodyPr wrap="square" rtlCol="0">
            <a:spAutoFit/>
          </a:bodyPr>
          <a:lstStyle/>
          <a:p>
            <a:r>
              <a:rPr lang="en-US" sz="1600" b="1" dirty="0" smtClean="0"/>
              <a:t>Engr. Md.Khejmat Ali</a:t>
            </a:r>
          </a:p>
          <a:p>
            <a:r>
              <a:rPr lang="en-US" sz="1600" b="1" dirty="0" smtClean="0"/>
              <a:t>B.Sc.Engr.(Mach) FIEB</a:t>
            </a:r>
          </a:p>
          <a:p>
            <a:r>
              <a:rPr lang="en-US" sz="1600" b="1" dirty="0" smtClean="0"/>
              <a:t>MBA (Marketing)</a:t>
            </a:r>
          </a:p>
          <a:p>
            <a:r>
              <a:rPr lang="en-US" sz="1600" b="1" dirty="0" smtClean="0"/>
              <a:t>Manager Technical &amp; Marketing</a:t>
            </a:r>
          </a:p>
          <a:p>
            <a:r>
              <a:rPr lang="en-US" sz="1600" b="1" dirty="0" smtClean="0"/>
              <a:t>E-mail- </a:t>
            </a:r>
            <a:r>
              <a:rPr lang="en-US" sz="1600" b="1" dirty="0" smtClean="0">
                <a:hlinkClick r:id="rId5"/>
              </a:rPr>
              <a:t>hsc_ali@azizgroupbd.com</a:t>
            </a:r>
            <a:endParaRPr lang="en-US" sz="1600" b="1" dirty="0" smtClean="0"/>
          </a:p>
          <a:p>
            <a:r>
              <a:rPr lang="en-US" sz="1600" b="1" dirty="0" smtClean="0"/>
              <a:t>Mob: +8801713-063525</a:t>
            </a:r>
            <a:endParaRPr lang="en-US" sz="1600" b="1" dirty="0"/>
          </a:p>
        </p:txBody>
      </p:sp>
      <p:sp>
        <p:nvSpPr>
          <p:cNvPr id="10" name="TextBox 9"/>
          <p:cNvSpPr txBox="1"/>
          <p:nvPr/>
        </p:nvSpPr>
        <p:spPr>
          <a:xfrm>
            <a:off x="1524000" y="3352800"/>
            <a:ext cx="3657600" cy="1815882"/>
          </a:xfrm>
          <a:prstGeom prst="rect">
            <a:avLst/>
          </a:prstGeom>
          <a:noFill/>
        </p:spPr>
        <p:txBody>
          <a:bodyPr wrap="square" rtlCol="0">
            <a:spAutoFit/>
          </a:bodyPr>
          <a:lstStyle/>
          <a:p>
            <a:r>
              <a:rPr lang="en-US" sz="1600" b="1" dirty="0" smtClean="0"/>
              <a:t>Borhan Uddin (Remon)</a:t>
            </a:r>
          </a:p>
          <a:p>
            <a:r>
              <a:rPr lang="en-US" sz="1600" b="1" dirty="0" smtClean="0"/>
              <a:t>Asst’ Executive (Sales &amp; Service)</a:t>
            </a:r>
          </a:p>
          <a:p>
            <a:r>
              <a:rPr lang="en-US" sz="1600" b="1" dirty="0" smtClean="0"/>
              <a:t>E-mail- </a:t>
            </a:r>
            <a:r>
              <a:rPr lang="en-US" sz="1600" b="1" dirty="0" smtClean="0">
                <a:hlinkClick r:id="rId6"/>
              </a:rPr>
              <a:t>sas_borhan@azizgroupbd.com</a:t>
            </a:r>
            <a:endParaRPr lang="en-US" sz="1600" b="1" dirty="0" smtClean="0"/>
          </a:p>
          <a:p>
            <a:r>
              <a:rPr lang="en-US" sz="1600" b="1" dirty="0" smtClean="0"/>
              <a:t>Mob: +8801621726641,+8801685089832</a:t>
            </a:r>
          </a:p>
          <a:p>
            <a:endParaRPr lang="en-US" sz="1600" b="1" dirty="0" smtClean="0"/>
          </a:p>
          <a:p>
            <a:endParaRPr lang="en-US" sz="1600" b="1" dirty="0" smtClean="0"/>
          </a:p>
          <a:p>
            <a:endParaRPr lang="en-US" sz="1600" b="1" dirty="0"/>
          </a:p>
        </p:txBody>
      </p:sp>
      <p:pic>
        <p:nvPicPr>
          <p:cNvPr id="12" name="Picture 11" descr="sas.jpg"/>
          <p:cNvPicPr>
            <a:picLocks noChangeAspect="1"/>
          </p:cNvPicPr>
          <p:nvPr/>
        </p:nvPicPr>
        <p:blipFill>
          <a:blip r:embed="rId7" cstate="print"/>
          <a:stretch>
            <a:fillRect/>
          </a:stretch>
        </p:blipFill>
        <p:spPr>
          <a:xfrm>
            <a:off x="152400" y="4724400"/>
            <a:ext cx="1143000" cy="1066800"/>
          </a:xfrm>
          <a:prstGeom prst="rect">
            <a:avLst/>
          </a:prstGeom>
        </p:spPr>
      </p:pic>
      <p:sp>
        <p:nvSpPr>
          <p:cNvPr id="13" name="TextBox 12"/>
          <p:cNvSpPr txBox="1"/>
          <p:nvPr/>
        </p:nvSpPr>
        <p:spPr>
          <a:xfrm>
            <a:off x="1600200" y="4724400"/>
            <a:ext cx="3886200" cy="1846659"/>
          </a:xfrm>
          <a:prstGeom prst="rect">
            <a:avLst/>
          </a:prstGeom>
          <a:noFill/>
        </p:spPr>
        <p:txBody>
          <a:bodyPr wrap="square" rtlCol="0">
            <a:spAutoFit/>
          </a:bodyPr>
          <a:lstStyle/>
          <a:p>
            <a:r>
              <a:rPr lang="en-US" sz="1600" b="1" dirty="0" smtClean="0"/>
              <a:t>Corporate Office:</a:t>
            </a:r>
          </a:p>
          <a:p>
            <a:r>
              <a:rPr lang="en-US" sz="1600" b="1" dirty="0" smtClean="0"/>
              <a:t>240 Tejgaon I/A,Dhaka-1208,Bangladesh.</a:t>
            </a:r>
          </a:p>
          <a:p>
            <a:r>
              <a:rPr lang="en-US" sz="1600" b="1" dirty="0" smtClean="0">
                <a:hlinkClick r:id="rId8"/>
              </a:rPr>
              <a:t> Tel: 88-2-8879177-80,8879182</a:t>
            </a:r>
            <a:r>
              <a:rPr lang="en-US" sz="1600" b="1" dirty="0" smtClean="0"/>
              <a:t>,</a:t>
            </a:r>
          </a:p>
          <a:p>
            <a:r>
              <a:rPr lang="en-US" sz="1600" b="1" dirty="0" smtClean="0"/>
              <a:t>Fax:88-2-8879185</a:t>
            </a:r>
          </a:p>
          <a:p>
            <a:r>
              <a:rPr lang="en-US" sz="1600" b="1" dirty="0" smtClean="0"/>
              <a:t>E-mail- </a:t>
            </a:r>
            <a:r>
              <a:rPr lang="en-US" sz="1600" b="1" dirty="0" smtClean="0">
                <a:hlinkClick r:id="rId9"/>
              </a:rPr>
              <a:t>khushi1@dhaka.net</a:t>
            </a:r>
            <a:r>
              <a:rPr lang="en-US" sz="1600" b="1" dirty="0" smtClean="0"/>
              <a:t> </a:t>
            </a:r>
          </a:p>
          <a:p>
            <a:r>
              <a:rPr lang="en-US" sz="1600" b="1" dirty="0" smtClean="0"/>
              <a:t>Web: www.azizgroupbd.com/sas</a:t>
            </a:r>
          </a:p>
          <a:p>
            <a:endParaRPr lang="en-US" dirty="0"/>
          </a:p>
        </p:txBody>
      </p:sp>
    </p:spTree>
  </p:cSld>
  <p:clrMapOvr>
    <a:masterClrMapping/>
  </p:clrMapOvr>
  <p:transition spd="med" advClick="0" advTm="10000">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9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unset" dir="t"/>
            </a:scene3d>
            <a:sp3d contourW="12700" prstMaterial="metal">
              <a:bevelB w="38100" h="38100"/>
              <a:extrusionClr>
                <a:schemeClr val="accent2"/>
              </a:extrusionClr>
              <a:contourClr>
                <a:schemeClr val="accent6"/>
              </a:contourClr>
            </a:sp3d>
          </a:bodyPr>
          <a:lstStyle/>
          <a:p>
            <a:r>
              <a:rPr lang="en-US" b="1" dirty="0" smtClean="0">
                <a:solidFill>
                  <a:srgbClr val="00B050"/>
                </a:solidFill>
                <a:effectLst>
                  <a:innerShdw blurRad="63500" dist="50800" dir="18900000">
                    <a:schemeClr val="accent6">
                      <a:alpha val="50000"/>
                    </a:schemeClr>
                  </a:innerShdw>
                </a:effectLst>
              </a:rPr>
              <a:t>Achievement &amp; Award </a:t>
            </a:r>
            <a:endParaRPr lang="en-US" b="1" dirty="0">
              <a:solidFill>
                <a:srgbClr val="00B050"/>
              </a:solidFill>
              <a:effectLst>
                <a:innerShdw blurRad="63500" dist="50800" dir="18900000">
                  <a:schemeClr val="accent6">
                    <a:alpha val="50000"/>
                  </a:schemeClr>
                </a:innerShdw>
              </a:effectLst>
            </a:endParaRPr>
          </a:p>
        </p:txBody>
      </p:sp>
      <p:sp>
        <p:nvSpPr>
          <p:cNvPr id="3" name="Content Placeholder 2"/>
          <p:cNvSpPr>
            <a:spLocks noGrp="1"/>
          </p:cNvSpPr>
          <p:nvPr>
            <p:ph idx="1"/>
          </p:nvPr>
        </p:nvSpPr>
        <p:spPr/>
        <p:txBody>
          <a:bodyPr/>
          <a:lstStyle/>
          <a:p>
            <a:r>
              <a:rPr lang="en-US" dirty="0" smtClean="0"/>
              <a:t>Highest M &amp; R printing machine seller in the hole world 2013. </a:t>
            </a:r>
            <a:endParaRPr lang="en-US" dirty="0"/>
          </a:p>
        </p:txBody>
      </p:sp>
    </p:spTree>
  </p:cSld>
  <p:clrMapOvr>
    <a:masterClrMapping/>
  </p:clrMapOvr>
  <p:transition spd="med" advClick="0" advTm="10000">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pic>
        <p:nvPicPr>
          <p:cNvPr id="4" name="Picture 3" descr="link.jpg"/>
          <p:cNvPicPr>
            <a:picLocks noChangeAspect="1"/>
          </p:cNvPicPr>
          <p:nvPr/>
        </p:nvPicPr>
        <p:blipFill>
          <a:blip r:embed="rId2"/>
          <a:stretch>
            <a:fillRect/>
          </a:stretch>
        </p:blipFill>
        <p:spPr>
          <a:xfrm>
            <a:off x="381000" y="152400"/>
            <a:ext cx="1402726" cy="1066800"/>
          </a:xfrm>
          <a:prstGeom prst="ellipse">
            <a:avLst/>
          </a:prstGeom>
          <a:ln/>
        </p:spPr>
        <p:style>
          <a:lnRef idx="0">
            <a:schemeClr val="accent3"/>
          </a:lnRef>
          <a:fillRef idx="3">
            <a:schemeClr val="accent3"/>
          </a:fillRef>
          <a:effectRef idx="3">
            <a:schemeClr val="accent3"/>
          </a:effectRef>
          <a:fontRef idx="minor">
            <a:schemeClr val="lt1"/>
          </a:fontRef>
        </p:style>
      </p:pic>
      <p:sp>
        <p:nvSpPr>
          <p:cNvPr id="5" name="TextBox 4"/>
          <p:cNvSpPr txBox="1"/>
          <p:nvPr/>
        </p:nvSpPr>
        <p:spPr>
          <a:xfrm>
            <a:off x="1828800" y="533400"/>
            <a:ext cx="3810000" cy="338554"/>
          </a:xfrm>
          <a:prstGeom prst="rect">
            <a:avLst/>
          </a:prstGeom>
          <a:noFill/>
        </p:spPr>
        <p:txBody>
          <a:bodyPr wrap="square" rtlCol="0">
            <a:spAutoFit/>
          </a:bodyPr>
          <a:lstStyle/>
          <a:p>
            <a:r>
              <a:rPr lang="en-US" sz="1600" b="1" dirty="0" smtClean="0">
                <a:solidFill>
                  <a:srgbClr val="330CC4"/>
                </a:solidFill>
              </a:rPr>
              <a:t>Useful links </a:t>
            </a:r>
            <a:endParaRPr lang="en-US" sz="1600" b="1" dirty="0">
              <a:solidFill>
                <a:srgbClr val="330CC4"/>
              </a:solidFill>
            </a:endParaRPr>
          </a:p>
        </p:txBody>
      </p:sp>
      <p:pic>
        <p:nvPicPr>
          <p:cNvPr id="6" name="Picture 5" descr="logo.jpg"/>
          <p:cNvPicPr>
            <a:picLocks noChangeAspect="1"/>
          </p:cNvPicPr>
          <p:nvPr/>
        </p:nvPicPr>
        <p:blipFill>
          <a:blip r:embed="rId3"/>
          <a:stretch>
            <a:fillRect/>
          </a:stretch>
        </p:blipFill>
        <p:spPr>
          <a:xfrm>
            <a:off x="838200" y="1371600"/>
            <a:ext cx="762000" cy="635000"/>
          </a:xfrm>
          <a:prstGeom prst="rect">
            <a:avLst/>
          </a:prstGeom>
        </p:spPr>
        <p:style>
          <a:lnRef idx="1">
            <a:schemeClr val="accent4"/>
          </a:lnRef>
          <a:fillRef idx="2">
            <a:schemeClr val="accent4"/>
          </a:fillRef>
          <a:effectRef idx="1">
            <a:schemeClr val="accent4"/>
          </a:effectRef>
          <a:fontRef idx="minor">
            <a:schemeClr val="dk1"/>
          </a:fontRef>
        </p:style>
      </p:pic>
      <p:sp>
        <p:nvSpPr>
          <p:cNvPr id="7" name="TextBox 6"/>
          <p:cNvSpPr txBox="1"/>
          <p:nvPr/>
        </p:nvSpPr>
        <p:spPr>
          <a:xfrm>
            <a:off x="457200" y="2133600"/>
            <a:ext cx="1752600" cy="338554"/>
          </a:xfrm>
          <a:prstGeom prst="rect">
            <a:avLst/>
          </a:prstGeom>
          <a:noFill/>
        </p:spPr>
        <p:txBody>
          <a:bodyPr wrap="square" rtlCol="0">
            <a:spAutoFit/>
          </a:bodyPr>
          <a:lstStyle/>
          <a:p>
            <a:r>
              <a:rPr lang="en-US" sz="1600" b="1" dirty="0" smtClean="0">
                <a:solidFill>
                  <a:srgbClr val="330CC4"/>
                </a:solidFill>
              </a:rPr>
              <a:t>www.mrprint.com</a:t>
            </a:r>
            <a:endParaRPr lang="en-US" sz="1600" b="1" dirty="0">
              <a:solidFill>
                <a:srgbClr val="330CC4"/>
              </a:solidFill>
            </a:endParaRPr>
          </a:p>
        </p:txBody>
      </p:sp>
      <p:pic>
        <p:nvPicPr>
          <p:cNvPr id="8" name="Content Placeholder 3" descr="logo.jpg"/>
          <p:cNvPicPr>
            <a:picLocks noGrp="1" noChangeAspect="1"/>
          </p:cNvPicPr>
          <p:nvPr>
            <p:ph idx="1"/>
          </p:nvPr>
        </p:nvPicPr>
        <p:blipFill>
          <a:blip r:embed="rId4"/>
          <a:stretch>
            <a:fillRect/>
          </a:stretch>
        </p:blipFill>
        <p:spPr>
          <a:xfrm>
            <a:off x="3352800" y="1295400"/>
            <a:ext cx="781050" cy="600075"/>
          </a:xfrm>
        </p:spPr>
        <p:style>
          <a:lnRef idx="3">
            <a:schemeClr val="lt1"/>
          </a:lnRef>
          <a:fillRef idx="1">
            <a:schemeClr val="accent1"/>
          </a:fillRef>
          <a:effectRef idx="1">
            <a:schemeClr val="accent1"/>
          </a:effectRef>
          <a:fontRef idx="minor">
            <a:schemeClr val="lt1"/>
          </a:fontRef>
        </p:style>
      </p:pic>
      <p:sp>
        <p:nvSpPr>
          <p:cNvPr id="9" name="TextBox 8"/>
          <p:cNvSpPr txBox="1"/>
          <p:nvPr/>
        </p:nvSpPr>
        <p:spPr>
          <a:xfrm>
            <a:off x="2819400" y="2057400"/>
            <a:ext cx="2362200" cy="338554"/>
          </a:xfrm>
          <a:prstGeom prst="rect">
            <a:avLst/>
          </a:prstGeom>
          <a:noFill/>
        </p:spPr>
        <p:txBody>
          <a:bodyPr wrap="square" rtlCol="0">
            <a:spAutoFit/>
          </a:bodyPr>
          <a:lstStyle/>
          <a:p>
            <a:r>
              <a:rPr lang="en-US" sz="1600" b="1" dirty="0" smtClean="0">
                <a:solidFill>
                  <a:srgbClr val="330CC4"/>
                </a:solidFill>
              </a:rPr>
              <a:t>www.vavtechnology.com</a:t>
            </a:r>
            <a:endParaRPr lang="en-US" sz="1600" b="1" dirty="0">
              <a:solidFill>
                <a:srgbClr val="330CC4"/>
              </a:solidFill>
            </a:endParaRPr>
          </a:p>
        </p:txBody>
      </p:sp>
      <p:pic>
        <p:nvPicPr>
          <p:cNvPr id="10" name="Picture 9" descr="usc logo.jpg"/>
          <p:cNvPicPr>
            <a:picLocks noChangeAspect="1"/>
          </p:cNvPicPr>
          <p:nvPr/>
        </p:nvPicPr>
        <p:blipFill>
          <a:blip r:embed="rId5"/>
          <a:stretch>
            <a:fillRect/>
          </a:stretch>
        </p:blipFill>
        <p:spPr>
          <a:xfrm>
            <a:off x="914400" y="3200400"/>
            <a:ext cx="838200" cy="465029"/>
          </a:xfrm>
          <a:prstGeom prst="rect">
            <a:avLst/>
          </a:prstGeom>
        </p:spPr>
        <p:style>
          <a:lnRef idx="0">
            <a:schemeClr val="accent3"/>
          </a:lnRef>
          <a:fillRef idx="3">
            <a:schemeClr val="accent3"/>
          </a:fillRef>
          <a:effectRef idx="3">
            <a:schemeClr val="accent3"/>
          </a:effectRef>
          <a:fontRef idx="minor">
            <a:schemeClr val="lt1"/>
          </a:fontRef>
        </p:style>
      </p:pic>
      <p:sp>
        <p:nvSpPr>
          <p:cNvPr id="11" name="TextBox 10"/>
          <p:cNvSpPr txBox="1"/>
          <p:nvPr/>
        </p:nvSpPr>
        <p:spPr>
          <a:xfrm>
            <a:off x="304800" y="3657600"/>
            <a:ext cx="2209800" cy="338554"/>
          </a:xfrm>
          <a:prstGeom prst="rect">
            <a:avLst/>
          </a:prstGeom>
          <a:noFill/>
        </p:spPr>
        <p:txBody>
          <a:bodyPr wrap="square" rtlCol="0">
            <a:spAutoFit/>
          </a:bodyPr>
          <a:lstStyle/>
          <a:p>
            <a:r>
              <a:rPr lang="en-US" sz="1600" b="1" dirty="0" smtClean="0">
                <a:solidFill>
                  <a:srgbClr val="330CC4"/>
                </a:solidFill>
              </a:rPr>
              <a:t>www.uscsolution.com</a:t>
            </a:r>
            <a:endParaRPr lang="en-US" sz="1600" b="1" dirty="0">
              <a:solidFill>
                <a:srgbClr val="330CC4"/>
              </a:solidFill>
            </a:endParaRPr>
          </a:p>
        </p:txBody>
      </p:sp>
      <p:pic>
        <p:nvPicPr>
          <p:cNvPr id="12" name="Content Placeholder 4" descr="AtexLogo.jpg"/>
          <p:cNvPicPr>
            <a:picLocks noChangeAspect="1"/>
          </p:cNvPicPr>
          <p:nvPr/>
        </p:nvPicPr>
        <p:blipFill>
          <a:blip r:embed="rId6"/>
          <a:stretch>
            <a:fillRect/>
          </a:stretch>
        </p:blipFill>
        <p:spPr>
          <a:xfrm>
            <a:off x="6324600" y="1371600"/>
            <a:ext cx="990600" cy="609600"/>
          </a:xfrm>
          <a:prstGeom prst="roundRect">
            <a:avLst>
              <a:gd name="adj" fmla="val 8594"/>
            </a:avLst>
          </a:prstGeom>
        </p:spPr>
        <p:style>
          <a:lnRef idx="0">
            <a:schemeClr val="accent3"/>
          </a:lnRef>
          <a:fillRef idx="3">
            <a:schemeClr val="accent3"/>
          </a:fillRef>
          <a:effectRef idx="3">
            <a:schemeClr val="accent3"/>
          </a:effectRef>
          <a:fontRef idx="minor">
            <a:schemeClr val="lt1"/>
          </a:fontRef>
        </p:style>
      </p:pic>
      <p:sp>
        <p:nvSpPr>
          <p:cNvPr id="13" name="TextBox 12"/>
          <p:cNvSpPr txBox="1"/>
          <p:nvPr/>
        </p:nvSpPr>
        <p:spPr>
          <a:xfrm>
            <a:off x="5867400" y="2057400"/>
            <a:ext cx="1905000" cy="338554"/>
          </a:xfrm>
          <a:prstGeom prst="rect">
            <a:avLst/>
          </a:prstGeom>
          <a:noFill/>
        </p:spPr>
        <p:txBody>
          <a:bodyPr wrap="square" rtlCol="0">
            <a:spAutoFit/>
          </a:bodyPr>
          <a:lstStyle/>
          <a:p>
            <a:r>
              <a:rPr lang="en-US" sz="1600" b="1" dirty="0" smtClean="0">
                <a:solidFill>
                  <a:srgbClr val="330CC4"/>
                </a:solidFill>
              </a:rPr>
              <a:t>www.atex.com.my</a:t>
            </a:r>
            <a:endParaRPr lang="en-US" sz="1600" b="1" dirty="0">
              <a:solidFill>
                <a:srgbClr val="330CC4"/>
              </a:solidFill>
            </a:endParaRPr>
          </a:p>
        </p:txBody>
      </p:sp>
      <p:pic>
        <p:nvPicPr>
          <p:cNvPr id="16" name="Content Placeholder 3" descr="550359_514420901904521_688417646_n.jpg"/>
          <p:cNvPicPr>
            <a:picLocks noChangeAspect="1"/>
          </p:cNvPicPr>
          <p:nvPr/>
        </p:nvPicPr>
        <p:blipFill>
          <a:blip r:embed="rId7"/>
          <a:stretch>
            <a:fillRect/>
          </a:stretch>
        </p:blipFill>
        <p:spPr>
          <a:xfrm>
            <a:off x="3429000" y="2743200"/>
            <a:ext cx="838200" cy="838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7" name="TextBox 16"/>
          <p:cNvSpPr txBox="1"/>
          <p:nvPr/>
        </p:nvSpPr>
        <p:spPr>
          <a:xfrm>
            <a:off x="2743200" y="3657600"/>
            <a:ext cx="2057400" cy="338554"/>
          </a:xfrm>
          <a:prstGeom prst="rect">
            <a:avLst/>
          </a:prstGeom>
          <a:noFill/>
        </p:spPr>
        <p:txBody>
          <a:bodyPr wrap="square" rtlCol="0">
            <a:spAutoFit/>
          </a:bodyPr>
          <a:lstStyle/>
          <a:p>
            <a:r>
              <a:rPr lang="en-US" sz="1600" b="1" dirty="0" smtClean="0">
                <a:solidFill>
                  <a:srgbClr val="330CC4"/>
                </a:solidFill>
              </a:rPr>
              <a:t>www.azonprinter.com</a:t>
            </a:r>
            <a:endParaRPr lang="en-US" sz="1600" b="1" dirty="0">
              <a:solidFill>
                <a:srgbClr val="330CC4"/>
              </a:solidFill>
            </a:endParaRPr>
          </a:p>
        </p:txBody>
      </p:sp>
      <p:pic>
        <p:nvPicPr>
          <p:cNvPr id="18" name="Picture 17" descr="sas.jpg"/>
          <p:cNvPicPr>
            <a:picLocks noChangeAspect="1"/>
          </p:cNvPicPr>
          <p:nvPr/>
        </p:nvPicPr>
        <p:blipFill>
          <a:blip r:embed="rId8" cstate="print"/>
          <a:stretch>
            <a:fillRect/>
          </a:stretch>
        </p:blipFill>
        <p:spPr>
          <a:xfrm>
            <a:off x="6400800" y="2895600"/>
            <a:ext cx="888655" cy="700087"/>
          </a:xfrm>
          <a:prstGeom prst="rect">
            <a:avLst/>
          </a:prstGeom>
        </p:spPr>
        <p:style>
          <a:lnRef idx="0">
            <a:schemeClr val="accent4"/>
          </a:lnRef>
          <a:fillRef idx="3">
            <a:schemeClr val="accent4"/>
          </a:fillRef>
          <a:effectRef idx="3">
            <a:schemeClr val="accent4"/>
          </a:effectRef>
          <a:fontRef idx="minor">
            <a:schemeClr val="lt1"/>
          </a:fontRef>
        </p:style>
      </p:pic>
      <p:sp>
        <p:nvSpPr>
          <p:cNvPr id="19" name="TextBox 18"/>
          <p:cNvSpPr txBox="1"/>
          <p:nvPr/>
        </p:nvSpPr>
        <p:spPr>
          <a:xfrm>
            <a:off x="5486400" y="3657600"/>
            <a:ext cx="3124200" cy="338554"/>
          </a:xfrm>
          <a:prstGeom prst="rect">
            <a:avLst/>
          </a:prstGeom>
          <a:noFill/>
        </p:spPr>
        <p:txBody>
          <a:bodyPr wrap="square" rtlCol="0">
            <a:spAutoFit/>
          </a:bodyPr>
          <a:lstStyle/>
          <a:p>
            <a:r>
              <a:rPr lang="en-US" sz="1600" b="1" dirty="0" smtClean="0">
                <a:solidFill>
                  <a:srgbClr val="330CC4"/>
                </a:solidFill>
              </a:rPr>
              <a:t>www.azizgroupbd.com/sas.html</a:t>
            </a:r>
            <a:endParaRPr lang="en-US" sz="1600" b="1" dirty="0">
              <a:solidFill>
                <a:srgbClr val="330CC4"/>
              </a:solidFill>
            </a:endParaRPr>
          </a:p>
        </p:txBody>
      </p:sp>
    </p:spTree>
  </p:cSld>
  <p:clrMapOvr>
    <a:masterClrMapping/>
  </p:clrMapOvr>
  <p:transition spd="med" advClick="0" advTm="10000">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alpha val="9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n-US" dirty="0" smtClean="0"/>
              <a:t>Our Products  </a:t>
            </a:r>
            <a:endParaRPr lang="en-US" dirty="0"/>
          </a:p>
        </p:txBody>
      </p:sp>
      <p:sp>
        <p:nvSpPr>
          <p:cNvPr id="3" name="Content Placeholder 2"/>
          <p:cNvSpPr>
            <a:spLocks noGrp="1"/>
          </p:cNvSpPr>
          <p:nvPr>
            <p:ph idx="1"/>
          </p:nvPr>
        </p:nvSpPr>
        <p:spPr>
          <a:solidFill>
            <a:schemeClr val="accent1">
              <a:lumMod val="40000"/>
              <a:lumOff val="60000"/>
            </a:schemeClr>
          </a:solidFill>
        </p:spPr>
        <p:txBody>
          <a:bodyPr/>
          <a:lstStyle/>
          <a:p>
            <a:pPr>
              <a:buFont typeface="Wingdings" pitchFamily="2" charset="2"/>
              <a:buChar char="v"/>
            </a:pPr>
            <a:r>
              <a:rPr lang="en-US" i="1" u="sng" spc="300" dirty="0" smtClean="0">
                <a:solidFill>
                  <a:srgbClr val="330CC4"/>
                </a:solidFill>
                <a:latin typeface="Arial Black" pitchFamily="34" charset="0"/>
                <a:hlinkClick r:id="rId2"/>
              </a:rPr>
              <a:t>M &amp; R Printing Equipment</a:t>
            </a:r>
            <a:r>
              <a:rPr lang="en-US" i="1" u="sng" spc="300" dirty="0" smtClean="0">
                <a:solidFill>
                  <a:srgbClr val="330CC4"/>
                </a:solidFill>
                <a:latin typeface="Arial Black" pitchFamily="34" charset="0"/>
              </a:rPr>
              <a:t>.</a:t>
            </a:r>
          </a:p>
          <a:p>
            <a:pPr>
              <a:buFont typeface="Wingdings" pitchFamily="2" charset="2"/>
              <a:buChar char="v"/>
            </a:pPr>
            <a:r>
              <a:rPr lang="en-US" i="1" spc="300" dirty="0" smtClean="0">
                <a:solidFill>
                  <a:srgbClr val="330CC4"/>
                </a:solidFill>
                <a:latin typeface="Arial Black" pitchFamily="34" charset="0"/>
                <a:hlinkClick r:id="rId3"/>
              </a:rPr>
              <a:t>VAV  TECHNOLOGY</a:t>
            </a:r>
            <a:r>
              <a:rPr lang="en-US" i="1" spc="300" dirty="0" smtClean="0">
                <a:solidFill>
                  <a:srgbClr val="330CC4"/>
                </a:solidFill>
                <a:latin typeface="Arial Black" pitchFamily="34" charset="0"/>
              </a:rPr>
              <a:t>.</a:t>
            </a:r>
          </a:p>
          <a:p>
            <a:pPr>
              <a:buFont typeface="Wingdings" pitchFamily="2" charset="2"/>
              <a:buChar char="v"/>
            </a:pPr>
            <a:r>
              <a:rPr lang="en-US" u="sng" spc="300" dirty="0" smtClean="0">
                <a:solidFill>
                  <a:srgbClr val="330CC4"/>
                </a:solidFill>
                <a:latin typeface="Arial Black" pitchFamily="34" charset="0"/>
              </a:rPr>
              <a:t>A-Tex Industrial Textile Digital Printing Machine.</a:t>
            </a:r>
          </a:p>
          <a:p>
            <a:pPr>
              <a:buFont typeface="Wingdings" pitchFamily="2" charset="2"/>
              <a:buChar char="v"/>
            </a:pPr>
            <a:r>
              <a:rPr lang="en-US" i="1" spc="300" dirty="0" smtClean="0">
                <a:solidFill>
                  <a:srgbClr val="330CC4"/>
                </a:solidFill>
                <a:latin typeface="Arial Black" pitchFamily="34" charset="0"/>
                <a:hlinkClick r:id="rId4"/>
              </a:rPr>
              <a:t>USC Solution</a:t>
            </a:r>
            <a:r>
              <a:rPr lang="en-US" i="1" spc="300" dirty="0" smtClean="0">
                <a:solidFill>
                  <a:srgbClr val="330CC4"/>
                </a:solidFill>
                <a:latin typeface="Arial Black" pitchFamily="34" charset="0"/>
              </a:rPr>
              <a:t>.</a:t>
            </a:r>
          </a:p>
          <a:p>
            <a:pPr>
              <a:buFont typeface="Wingdings" pitchFamily="2" charset="2"/>
              <a:buChar char="v"/>
            </a:pPr>
            <a:r>
              <a:rPr lang="en-US" i="1" spc="300" dirty="0" smtClean="0">
                <a:solidFill>
                  <a:srgbClr val="330CC4"/>
                </a:solidFill>
                <a:latin typeface="Arial Black" pitchFamily="34" charset="0"/>
              </a:rPr>
              <a:t> </a:t>
            </a:r>
            <a:r>
              <a:rPr lang="en-US" i="1" u="sng" spc="300" dirty="0" smtClean="0">
                <a:solidFill>
                  <a:srgbClr val="330CC4"/>
                </a:solidFill>
                <a:latin typeface="Arial Black" pitchFamily="34" charset="0"/>
              </a:rPr>
              <a:t>Azon Printer.</a:t>
            </a:r>
            <a:endParaRPr lang="en-US" u="sng" spc="300" dirty="0" smtClean="0">
              <a:solidFill>
                <a:srgbClr val="330CC4"/>
              </a:solidFill>
              <a:latin typeface="Arial Black" pitchFamily="34" charset="0"/>
            </a:endParaRPr>
          </a:p>
          <a:p>
            <a:pPr>
              <a:buNone/>
            </a:pPr>
            <a:endParaRPr lang="en-US" b="1" dirty="0" smtClean="0"/>
          </a:p>
          <a:p>
            <a:pPr>
              <a:buNone/>
            </a:pPr>
            <a:endParaRPr lang="en-US" b="1" u="sng" dirty="0" smtClean="0"/>
          </a:p>
          <a:p>
            <a:endParaRPr lang="en-US" dirty="0"/>
          </a:p>
        </p:txBody>
      </p:sp>
    </p:spTree>
  </p:cSld>
  <p:clrMapOvr>
    <a:masterClrMapping/>
  </p:clrMapOvr>
  <p:transition spd="med" advClick="0" advTm="10000">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alpha val="99000"/>
          </a:schemeClr>
        </a:solidFill>
        <a:effectLst/>
      </p:bgPr>
    </p:bg>
    <p:spTree>
      <p:nvGrpSpPr>
        <p:cNvPr id="1" name=""/>
        <p:cNvGrpSpPr/>
        <p:nvPr/>
      </p:nvGrpSpPr>
      <p:grpSpPr>
        <a:xfrm>
          <a:off x="0" y="0"/>
          <a:ext cx="0" cy="0"/>
          <a:chOff x="0" y="0"/>
          <a:chExt cx="0" cy="0"/>
        </a:xfrm>
      </p:grpSpPr>
      <p:pic>
        <p:nvPicPr>
          <p:cNvPr id="4" name="Picture 3" descr="Alpha-8_Oval-Automatic-Screen-Printing-Press_T-Shirt-Screen-Printing-Machines_MR_OV1.jpg"/>
          <p:cNvPicPr>
            <a:picLocks noChangeAspect="1"/>
          </p:cNvPicPr>
          <p:nvPr/>
        </p:nvPicPr>
        <p:blipFill>
          <a:blip r:embed="rId3"/>
          <a:stretch>
            <a:fillRect/>
          </a:stretch>
        </p:blipFill>
        <p:spPr>
          <a:xfrm>
            <a:off x="533400" y="3038475"/>
            <a:ext cx="5867400" cy="28289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p:txBody>
          <a:bodyPr>
            <a:normAutofit fontScale="90000"/>
          </a:bodyPr>
          <a:lstStyle/>
          <a:p>
            <a:r>
              <a:rPr lang="en-US" sz="3600" i="1" u="sng" spc="300" dirty="0" smtClean="0">
                <a:solidFill>
                  <a:srgbClr val="330CC4"/>
                </a:solidFill>
                <a:latin typeface="Arial Black" pitchFamily="34" charset="0"/>
                <a:hlinkClick r:id="rId4"/>
              </a:rPr>
              <a:t>M &amp; R Printing Equipment</a:t>
            </a:r>
            <a:r>
              <a:rPr lang="en-US" sz="3600" i="1" u="sng" spc="300" dirty="0" smtClean="0">
                <a:solidFill>
                  <a:srgbClr val="330CC4"/>
                </a:solidFill>
                <a:latin typeface="Arial Black" pitchFamily="34" charset="0"/>
              </a:rPr>
              <a:t>.</a:t>
            </a:r>
            <a:r>
              <a:rPr lang="en-US" i="1" u="sng" spc="300" dirty="0" smtClean="0">
                <a:solidFill>
                  <a:srgbClr val="330CC4"/>
                </a:solidFill>
                <a:latin typeface="Arial Black" pitchFamily="34" charset="0"/>
              </a:rPr>
              <a:t/>
            </a:r>
            <a:br>
              <a:rPr lang="en-US" i="1" u="sng" spc="300" dirty="0" smtClean="0">
                <a:solidFill>
                  <a:srgbClr val="330CC4"/>
                </a:solidFill>
                <a:latin typeface="Arial Black" pitchFamily="34" charset="0"/>
              </a:rPr>
            </a:br>
            <a:r>
              <a:rPr lang="en-US" dirty="0" smtClean="0"/>
              <a:t> </a:t>
            </a:r>
            <a:endParaRPr lang="en-US" dirty="0"/>
          </a:p>
        </p:txBody>
      </p:sp>
      <p:sp>
        <p:nvSpPr>
          <p:cNvPr id="3" name="Content Placeholder 2"/>
          <p:cNvSpPr>
            <a:spLocks noGrp="1"/>
          </p:cNvSpPr>
          <p:nvPr>
            <p:ph idx="1"/>
          </p:nvPr>
        </p:nvSpPr>
        <p:spPr>
          <a:xfrm>
            <a:off x="457200" y="1600200"/>
            <a:ext cx="8229600" cy="4953000"/>
          </a:xfrm>
        </p:spPr>
        <p:txBody>
          <a:bodyPr>
            <a:normAutofit lnSpcReduction="10000"/>
          </a:bodyPr>
          <a:lstStyle/>
          <a:p>
            <a:r>
              <a:rPr lang="en-US" dirty="0" smtClean="0"/>
              <a:t>Alpha-8_Oval-Automatic-Screen-Printing-Press_T-Shirt-Screen-Printing-Machines_MR_OV1</a:t>
            </a:r>
          </a:p>
          <a:p>
            <a:endParaRPr lang="en-US" dirty="0" smtClean="0"/>
          </a:p>
          <a:p>
            <a:pPr>
              <a:buNone/>
            </a:pPr>
            <a:endParaRPr lang="en-US" dirty="0" smtClean="0"/>
          </a:p>
          <a:p>
            <a:endParaRPr lang="en-US" dirty="0" smtClean="0"/>
          </a:p>
          <a:p>
            <a:pPr>
              <a:buNone/>
            </a:pPr>
            <a:endParaRPr lang="en-US" dirty="0" smtClean="0"/>
          </a:p>
          <a:p>
            <a:endParaRPr lang="en-US" dirty="0" smtClean="0"/>
          </a:p>
          <a:p>
            <a:pPr>
              <a:buNone/>
            </a:pPr>
            <a:endParaRPr lang="en-US" dirty="0" smtClean="0"/>
          </a:p>
          <a:p>
            <a:pPr>
              <a:buNone/>
            </a:pPr>
            <a:r>
              <a:rPr lang="en-US" sz="1500" b="1" dirty="0" smtClean="0"/>
              <a:t>http://www.youtube.com/watch?v=mku8Nt10Yr8</a:t>
            </a:r>
            <a:endParaRPr lang="en-US" sz="1500" b="1" dirty="0"/>
          </a:p>
        </p:txBody>
      </p:sp>
      <p:pic>
        <p:nvPicPr>
          <p:cNvPr id="7" name="Picture 6" descr="Alpha-8_Oval-Automatic-Screen-Printing-Press_T-Shirt-Screen-Printing-Machines_MR_touch_screen_OV3.jpg"/>
          <p:cNvPicPr>
            <a:picLocks noChangeAspect="1"/>
          </p:cNvPicPr>
          <p:nvPr/>
        </p:nvPicPr>
        <p:blipFill>
          <a:blip r:embed="rId5"/>
          <a:stretch>
            <a:fillRect/>
          </a:stretch>
        </p:blipFill>
        <p:spPr>
          <a:xfrm>
            <a:off x="6477000" y="3048000"/>
            <a:ext cx="2209800" cy="1371600"/>
          </a:xfrm>
          <a:prstGeom prst="rect">
            <a:avLst/>
          </a:prstGeom>
        </p:spPr>
      </p:pic>
      <p:pic>
        <p:nvPicPr>
          <p:cNvPr id="8" name="Picture 7" descr="Alpha-8_Oval-Automatic-Screen-Printing-Press_T-Shirt-Screen-Printing-Machines_MR_high_lift_OV2.jpg"/>
          <p:cNvPicPr>
            <a:picLocks noChangeAspect="1"/>
          </p:cNvPicPr>
          <p:nvPr/>
        </p:nvPicPr>
        <p:blipFill>
          <a:blip r:embed="rId6"/>
          <a:stretch>
            <a:fillRect/>
          </a:stretch>
        </p:blipFill>
        <p:spPr>
          <a:xfrm>
            <a:off x="6477000" y="4495800"/>
            <a:ext cx="2220568" cy="1447800"/>
          </a:xfrm>
          <a:prstGeom prst="rect">
            <a:avLst/>
          </a:prstGeom>
        </p:spPr>
      </p:pic>
      <p:pic>
        <p:nvPicPr>
          <p:cNvPr id="9" name="Picture 8" descr="logo.jpg"/>
          <p:cNvPicPr>
            <a:picLocks noChangeAspect="1"/>
          </p:cNvPicPr>
          <p:nvPr/>
        </p:nvPicPr>
        <p:blipFill>
          <a:blip r:embed="rId7"/>
          <a:stretch>
            <a:fillRect/>
          </a:stretch>
        </p:blipFill>
        <p:spPr>
          <a:xfrm>
            <a:off x="152400" y="228600"/>
            <a:ext cx="762000" cy="635000"/>
          </a:xfrm>
          <a:prstGeom prst="rect">
            <a:avLst/>
          </a:prstGeom>
        </p:spPr>
        <p:style>
          <a:lnRef idx="1">
            <a:schemeClr val="accent4"/>
          </a:lnRef>
          <a:fillRef idx="2">
            <a:schemeClr val="accent4"/>
          </a:fillRef>
          <a:effectRef idx="1">
            <a:schemeClr val="accent4"/>
          </a:effectRef>
          <a:fontRef idx="minor">
            <a:schemeClr val="dk1"/>
          </a:fontRef>
        </p:style>
      </p:pic>
    </p:spTree>
  </p:cSld>
  <p:clrMapOvr>
    <a:masterClrMapping/>
  </p:clrMapOvr>
  <p:transition spd="med" advTm="10000">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alpha val="99000"/>
          </a:schemeClr>
        </a:solidFill>
        <a:effectLst/>
      </p:bgPr>
    </p:bg>
    <p:spTree>
      <p:nvGrpSpPr>
        <p:cNvPr id="1" name=""/>
        <p:cNvGrpSpPr/>
        <p:nvPr/>
      </p:nvGrpSpPr>
      <p:grpSpPr>
        <a:xfrm>
          <a:off x="0" y="0"/>
          <a:ext cx="0" cy="0"/>
          <a:chOff x="0" y="0"/>
          <a:chExt cx="0" cy="0"/>
        </a:xfrm>
      </p:grpSpPr>
      <p:pic>
        <p:nvPicPr>
          <p:cNvPr id="7" name="Picture 6" descr="front_frame_holder.jpg"/>
          <p:cNvPicPr>
            <a:picLocks noChangeAspect="1"/>
          </p:cNvPicPr>
          <p:nvPr/>
        </p:nvPicPr>
        <p:blipFill>
          <a:blip r:embed="rId2"/>
          <a:stretch>
            <a:fillRect/>
          </a:stretch>
        </p:blipFill>
        <p:spPr>
          <a:xfrm>
            <a:off x="4343400" y="4952999"/>
            <a:ext cx="2362200" cy="1066801"/>
          </a:xfrm>
          <a:prstGeom prst="rect">
            <a:avLst/>
          </a:prstGeom>
        </p:spPr>
      </p:pic>
      <p:pic>
        <p:nvPicPr>
          <p:cNvPr id="4" name="Picture 3" descr="C2_OV11.jpg"/>
          <p:cNvPicPr>
            <a:picLocks noChangeAspect="1"/>
          </p:cNvPicPr>
          <p:nvPr/>
        </p:nvPicPr>
        <p:blipFill>
          <a:blip r:embed="rId3"/>
          <a:stretch>
            <a:fillRect/>
          </a:stretch>
        </p:blipFill>
        <p:spPr>
          <a:xfrm>
            <a:off x="533399" y="838200"/>
            <a:ext cx="7827065" cy="4114800"/>
          </a:xfrm>
          <a:prstGeom prst="rect">
            <a:avLst/>
          </a:prstGeom>
        </p:spPr>
      </p:pic>
      <p:sp>
        <p:nvSpPr>
          <p:cNvPr id="3" name="Content Placeholder 2"/>
          <p:cNvSpPr>
            <a:spLocks noGrp="1"/>
          </p:cNvSpPr>
          <p:nvPr>
            <p:ph idx="1"/>
          </p:nvPr>
        </p:nvSpPr>
        <p:spPr>
          <a:xfrm>
            <a:off x="228600" y="228600"/>
            <a:ext cx="8458200" cy="6324600"/>
          </a:xfrm>
        </p:spPr>
        <p:txBody>
          <a:bodyPr>
            <a:normAutofit lnSpcReduction="10000"/>
          </a:bodyPr>
          <a:lstStyle/>
          <a:p>
            <a:r>
              <a:rPr lang="en-US" dirty="0" smtClean="0"/>
              <a:t>Challenger II Automatic Screen Printing Press</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endParaRPr lang="en-US" sz="1600" b="1" dirty="0" smtClean="0"/>
          </a:p>
          <a:p>
            <a:pPr>
              <a:buNone/>
            </a:pPr>
            <a:endParaRPr lang="en-US" sz="1600" b="1" dirty="0" smtClean="0"/>
          </a:p>
          <a:p>
            <a:pPr>
              <a:buNone/>
            </a:pPr>
            <a:endParaRPr lang="en-US" sz="1600" b="1" dirty="0" smtClean="0"/>
          </a:p>
          <a:p>
            <a:pPr>
              <a:buNone/>
            </a:pPr>
            <a:endParaRPr lang="en-US" sz="1600" b="1" dirty="0" smtClean="0"/>
          </a:p>
          <a:p>
            <a:pPr>
              <a:buNone/>
            </a:pPr>
            <a:r>
              <a:rPr lang="en-US" sz="1600" b="1" dirty="0" smtClean="0"/>
              <a:t>http://www.youtube.com/watch?v=Hl9w8t48HIc</a:t>
            </a:r>
          </a:p>
        </p:txBody>
      </p:sp>
      <p:pic>
        <p:nvPicPr>
          <p:cNvPr id="5" name="Picture 4" descr="stroke_length_calib.jpg"/>
          <p:cNvPicPr>
            <a:picLocks noChangeAspect="1"/>
          </p:cNvPicPr>
          <p:nvPr/>
        </p:nvPicPr>
        <p:blipFill>
          <a:blip r:embed="rId4"/>
          <a:stretch>
            <a:fillRect/>
          </a:stretch>
        </p:blipFill>
        <p:spPr>
          <a:xfrm>
            <a:off x="533400" y="4953000"/>
            <a:ext cx="1646873" cy="1066800"/>
          </a:xfrm>
          <a:prstGeom prst="rect">
            <a:avLst/>
          </a:prstGeom>
        </p:spPr>
      </p:pic>
      <p:pic>
        <p:nvPicPr>
          <p:cNvPr id="6" name="Picture 5" descr="pressure_gauge_wht2.jpg"/>
          <p:cNvPicPr>
            <a:picLocks noChangeAspect="1"/>
          </p:cNvPicPr>
          <p:nvPr/>
        </p:nvPicPr>
        <p:blipFill>
          <a:blip r:embed="rId5"/>
          <a:stretch>
            <a:fillRect/>
          </a:stretch>
        </p:blipFill>
        <p:spPr>
          <a:xfrm>
            <a:off x="2286000" y="4953000"/>
            <a:ext cx="2026920" cy="1066800"/>
          </a:xfrm>
          <a:prstGeom prst="rect">
            <a:avLst/>
          </a:prstGeom>
        </p:spPr>
      </p:pic>
      <p:pic>
        <p:nvPicPr>
          <p:cNvPr id="8" name="Picture 7" descr="press_angle_adj1.jpg"/>
          <p:cNvPicPr>
            <a:picLocks noChangeAspect="1"/>
          </p:cNvPicPr>
          <p:nvPr/>
        </p:nvPicPr>
        <p:blipFill>
          <a:blip r:embed="rId6"/>
          <a:stretch>
            <a:fillRect/>
          </a:stretch>
        </p:blipFill>
        <p:spPr>
          <a:xfrm>
            <a:off x="6705600" y="4953000"/>
            <a:ext cx="1905000" cy="1066800"/>
          </a:xfrm>
          <a:prstGeom prst="rect">
            <a:avLst/>
          </a:prstGeom>
        </p:spPr>
      </p:pic>
    </p:spTree>
  </p:cSld>
  <p:clrMapOvr>
    <a:masterClrMapping/>
  </p:clrMapOvr>
  <p:transition spd="med" advClick="0" advTm="10000">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99000"/>
          </a:schemeClr>
        </a:solidFill>
        <a:effectLst/>
      </p:bgPr>
    </p:bg>
    <p:spTree>
      <p:nvGrpSpPr>
        <p:cNvPr id="1" name=""/>
        <p:cNvGrpSpPr/>
        <p:nvPr/>
      </p:nvGrpSpPr>
      <p:grpSpPr>
        <a:xfrm>
          <a:off x="0" y="0"/>
          <a:ext cx="0" cy="0"/>
          <a:chOff x="0" y="0"/>
          <a:chExt cx="0" cy="0"/>
        </a:xfrm>
      </p:grpSpPr>
      <p:pic>
        <p:nvPicPr>
          <p:cNvPr id="4" name="Picture 3" descr="Sportsman_EX_Automatic-Screen-Printing-Press_Screen-Printing-Machine_MR_OV1.jpg"/>
          <p:cNvPicPr>
            <a:picLocks noChangeAspect="1"/>
          </p:cNvPicPr>
          <p:nvPr/>
        </p:nvPicPr>
        <p:blipFill>
          <a:blip r:embed="rId2"/>
          <a:stretch>
            <a:fillRect/>
          </a:stretch>
        </p:blipFill>
        <p:spPr>
          <a:xfrm>
            <a:off x="457200" y="1371600"/>
            <a:ext cx="8414302" cy="4343400"/>
          </a:xfrm>
          <a:prstGeom prst="rect">
            <a:avLst/>
          </a:prstGeom>
        </p:spPr>
      </p:pic>
      <p:sp>
        <p:nvSpPr>
          <p:cNvPr id="3" name="Content Placeholder 2"/>
          <p:cNvSpPr>
            <a:spLocks noGrp="1"/>
          </p:cNvSpPr>
          <p:nvPr>
            <p:ph idx="1"/>
          </p:nvPr>
        </p:nvSpPr>
        <p:spPr>
          <a:xfrm>
            <a:off x="152400" y="304800"/>
            <a:ext cx="8534400" cy="6400800"/>
          </a:xfrm>
        </p:spPr>
        <p:txBody>
          <a:bodyPr>
            <a:normAutofit fontScale="92500" lnSpcReduction="10000"/>
          </a:bodyPr>
          <a:lstStyle/>
          <a:p>
            <a:r>
              <a:rPr lang="en-US" dirty="0" smtClean="0"/>
              <a:t>Sportsman_EX_Automatic-Screen-Printing-Press_Screen-Printing-Machine_MR_OV1</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sz="1700" b="1" dirty="0" smtClean="0"/>
          </a:p>
          <a:p>
            <a:pPr>
              <a:buNone/>
            </a:pPr>
            <a:endParaRPr lang="en-US" sz="1700" b="1" dirty="0" smtClean="0"/>
          </a:p>
          <a:p>
            <a:pPr>
              <a:buNone/>
            </a:pPr>
            <a:endParaRPr lang="en-US" sz="1700" b="1" dirty="0" smtClean="0"/>
          </a:p>
          <a:p>
            <a:pPr>
              <a:buNone/>
            </a:pPr>
            <a:endParaRPr lang="en-US" sz="1700" b="1" dirty="0" smtClean="0"/>
          </a:p>
          <a:p>
            <a:pPr>
              <a:buNone/>
            </a:pPr>
            <a:endParaRPr lang="en-US" sz="1700" b="1" dirty="0" smtClean="0"/>
          </a:p>
          <a:p>
            <a:pPr>
              <a:buNone/>
            </a:pPr>
            <a:endParaRPr lang="en-US" sz="1700" b="1" dirty="0" smtClean="0"/>
          </a:p>
          <a:p>
            <a:pPr>
              <a:buNone/>
            </a:pPr>
            <a:r>
              <a:rPr lang="en-US" sz="1700" b="1" dirty="0" smtClean="0"/>
              <a:t>http://www.youtube.com/watch?v=J9khiA7xnEI</a:t>
            </a:r>
            <a:endParaRPr lang="en-US" sz="1700" b="1" dirty="0"/>
          </a:p>
        </p:txBody>
      </p:sp>
      <p:pic>
        <p:nvPicPr>
          <p:cNvPr id="5" name="Picture 4" descr="Sportsman_EX_Automatic-Screen-Printing-Press_Screen-Printing-Machine_MR_touch-screen_OV2.jpg"/>
          <p:cNvPicPr>
            <a:picLocks noChangeAspect="1"/>
          </p:cNvPicPr>
          <p:nvPr/>
        </p:nvPicPr>
        <p:blipFill>
          <a:blip r:embed="rId3" cstate="print"/>
          <a:stretch>
            <a:fillRect/>
          </a:stretch>
        </p:blipFill>
        <p:spPr>
          <a:xfrm>
            <a:off x="457200" y="5105400"/>
            <a:ext cx="2286000" cy="1201783"/>
          </a:xfrm>
          <a:prstGeom prst="rect">
            <a:avLst/>
          </a:prstGeom>
        </p:spPr>
      </p:pic>
      <p:pic>
        <p:nvPicPr>
          <p:cNvPr id="6" name="Picture 5" descr="Sportsman_EX_Automatic-Screen-Printing-Press_Screen-Printing-Machine_MR_Revolver-program_OV3.jpg"/>
          <p:cNvPicPr>
            <a:picLocks noChangeAspect="1"/>
          </p:cNvPicPr>
          <p:nvPr/>
        </p:nvPicPr>
        <p:blipFill>
          <a:blip r:embed="rId4" cstate="print"/>
          <a:stretch>
            <a:fillRect/>
          </a:stretch>
        </p:blipFill>
        <p:spPr>
          <a:xfrm>
            <a:off x="2743200" y="5334000"/>
            <a:ext cx="1676400" cy="990600"/>
          </a:xfrm>
          <a:prstGeom prst="rect">
            <a:avLst/>
          </a:prstGeom>
        </p:spPr>
      </p:pic>
      <p:pic>
        <p:nvPicPr>
          <p:cNvPr id="7" name="Picture 6" descr="Sportsman_EX_Automatic-Screen-Printing-Press_Screen-Printing-Machine_MR_flash-positions_OV4.jpg"/>
          <p:cNvPicPr>
            <a:picLocks noChangeAspect="1"/>
          </p:cNvPicPr>
          <p:nvPr/>
        </p:nvPicPr>
        <p:blipFill>
          <a:blip r:embed="rId5" cstate="print"/>
          <a:stretch>
            <a:fillRect/>
          </a:stretch>
        </p:blipFill>
        <p:spPr>
          <a:xfrm>
            <a:off x="4343400" y="5257800"/>
            <a:ext cx="2286000" cy="1201783"/>
          </a:xfrm>
          <a:prstGeom prst="rect">
            <a:avLst/>
          </a:prstGeom>
        </p:spPr>
      </p:pic>
    </p:spTree>
  </p:cSld>
  <p:clrMapOvr>
    <a:masterClrMapping/>
  </p:clrMapOvr>
  <p:transition spd="med" advClick="0" advTm="10000">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99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85000" lnSpcReduction="10000"/>
          </a:bodyPr>
          <a:lstStyle/>
          <a:p>
            <a:r>
              <a:rPr lang="en-US" b="1" dirty="0" smtClean="0"/>
              <a:t>Diamondback Series</a:t>
            </a:r>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pPr>
              <a:buNone/>
            </a:pPr>
            <a:endParaRPr lang="en-US" sz="1700" b="1" dirty="0" smtClean="0"/>
          </a:p>
          <a:p>
            <a:pPr>
              <a:buNone/>
            </a:pPr>
            <a:r>
              <a:rPr lang="en-US" sz="1700" b="1" dirty="0" smtClean="0"/>
              <a:t>http://www.youtube.com/watch?v=TZ9brbiEFiY </a:t>
            </a:r>
          </a:p>
          <a:p>
            <a:endParaRPr lang="en-US" dirty="0"/>
          </a:p>
        </p:txBody>
      </p:sp>
      <p:pic>
        <p:nvPicPr>
          <p:cNvPr id="4" name="Picture 3" descr="Diamondback-S_Automatic-Screen-Printing-Press_Screen-Printing-Machine_MR_OV1.jpg"/>
          <p:cNvPicPr>
            <a:picLocks noChangeAspect="1"/>
          </p:cNvPicPr>
          <p:nvPr/>
        </p:nvPicPr>
        <p:blipFill>
          <a:blip r:embed="rId2"/>
          <a:stretch>
            <a:fillRect/>
          </a:stretch>
        </p:blipFill>
        <p:spPr>
          <a:xfrm>
            <a:off x="228601" y="533400"/>
            <a:ext cx="4114800" cy="3040186"/>
          </a:xfrm>
          <a:prstGeom prst="rect">
            <a:avLst/>
          </a:prstGeom>
        </p:spPr>
      </p:pic>
      <p:pic>
        <p:nvPicPr>
          <p:cNvPr id="5" name="Picture 4" descr="Diamondback-L_Automatic-Screen-Printing-Press_Screen-Printing-Machine_MR_OV2.jpg"/>
          <p:cNvPicPr>
            <a:picLocks noChangeAspect="1"/>
          </p:cNvPicPr>
          <p:nvPr/>
        </p:nvPicPr>
        <p:blipFill>
          <a:blip r:embed="rId3"/>
          <a:stretch>
            <a:fillRect/>
          </a:stretch>
        </p:blipFill>
        <p:spPr>
          <a:xfrm>
            <a:off x="4648200" y="533400"/>
            <a:ext cx="4038600" cy="3048000"/>
          </a:xfrm>
          <a:prstGeom prst="rect">
            <a:avLst/>
          </a:prstGeom>
        </p:spPr>
      </p:pic>
      <p:pic>
        <p:nvPicPr>
          <p:cNvPr id="6" name="Picture 5" descr="Diamondback-C_Automatic-Screen-Printing-Press_Screen-Printing-Machine_MR_OV3.jpg"/>
          <p:cNvPicPr>
            <a:picLocks noChangeAspect="1"/>
          </p:cNvPicPr>
          <p:nvPr/>
        </p:nvPicPr>
        <p:blipFill>
          <a:blip r:embed="rId4"/>
          <a:stretch>
            <a:fillRect/>
          </a:stretch>
        </p:blipFill>
        <p:spPr>
          <a:xfrm>
            <a:off x="228600" y="3657600"/>
            <a:ext cx="4114800" cy="2743200"/>
          </a:xfrm>
          <a:prstGeom prst="rect">
            <a:avLst/>
          </a:prstGeom>
        </p:spPr>
      </p:pic>
      <p:pic>
        <p:nvPicPr>
          <p:cNvPr id="7" name="Picture 6" descr="Diamondback-XL_Automatic-Screen-Printing-Press_Screen-Printing-Machine_MR_OV4.jpg"/>
          <p:cNvPicPr>
            <a:picLocks noChangeAspect="1"/>
          </p:cNvPicPr>
          <p:nvPr/>
        </p:nvPicPr>
        <p:blipFill>
          <a:blip r:embed="rId5"/>
          <a:stretch>
            <a:fillRect/>
          </a:stretch>
        </p:blipFill>
        <p:spPr>
          <a:xfrm>
            <a:off x="4572000" y="3657600"/>
            <a:ext cx="4163883" cy="2961606"/>
          </a:xfrm>
          <a:prstGeom prst="rect">
            <a:avLst/>
          </a:prstGeom>
        </p:spPr>
      </p:pic>
    </p:spTree>
  </p:cSld>
  <p:clrMapOvr>
    <a:masterClrMapping/>
  </p:clrMapOvr>
  <p:transition spd="med" advClick="0" advTm="10000">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99000"/>
          </a:schemeClr>
        </a:solidFill>
        <a:effectLst/>
      </p:bgPr>
    </p:bg>
    <p:spTree>
      <p:nvGrpSpPr>
        <p:cNvPr id="1" name=""/>
        <p:cNvGrpSpPr/>
        <p:nvPr/>
      </p:nvGrpSpPr>
      <p:grpSpPr>
        <a:xfrm>
          <a:off x="0" y="0"/>
          <a:ext cx="0" cy="0"/>
          <a:chOff x="0" y="0"/>
          <a:chExt cx="0" cy="0"/>
        </a:xfrm>
      </p:grpSpPr>
      <p:pic>
        <p:nvPicPr>
          <p:cNvPr id="6" name="Picture 5" descr="Sprint-Series-Gas-Screen-Printing-Conveyor-Dryers_Gas-Textile-Dryer_MR_touchscreen-display_OV4.jpg"/>
          <p:cNvPicPr>
            <a:picLocks noChangeAspect="1"/>
          </p:cNvPicPr>
          <p:nvPr/>
        </p:nvPicPr>
        <p:blipFill>
          <a:blip r:embed="rId2"/>
          <a:stretch>
            <a:fillRect/>
          </a:stretch>
        </p:blipFill>
        <p:spPr>
          <a:xfrm>
            <a:off x="6477000" y="4876800"/>
            <a:ext cx="2514600" cy="1828800"/>
          </a:xfrm>
          <a:prstGeom prst="rect">
            <a:avLst/>
          </a:prstGeom>
        </p:spPr>
      </p:pic>
      <p:pic>
        <p:nvPicPr>
          <p:cNvPr id="7" name="Picture 6" descr="Sprint-Series-Gas-Screen-Printing-Conveyor-Dryers_Gas-Textile-Dryer_MR_temperature-probe_OV5.jpg"/>
          <p:cNvPicPr>
            <a:picLocks noChangeAspect="1"/>
          </p:cNvPicPr>
          <p:nvPr/>
        </p:nvPicPr>
        <p:blipFill>
          <a:blip r:embed="rId3"/>
          <a:stretch>
            <a:fillRect/>
          </a:stretch>
        </p:blipFill>
        <p:spPr>
          <a:xfrm>
            <a:off x="6477000" y="3200400"/>
            <a:ext cx="2514600" cy="1600200"/>
          </a:xfrm>
          <a:prstGeom prst="rect">
            <a:avLst/>
          </a:prstGeom>
        </p:spPr>
      </p:pic>
      <p:pic>
        <p:nvPicPr>
          <p:cNvPr id="8" name="Picture 7" descr="Sprint-Series-Gas-Screen-Printing-Conveyor-Dryers_Gas-Textile-Dryer_MR_Sprint-2000_OV3.jpg"/>
          <p:cNvPicPr>
            <a:picLocks noChangeAspect="1"/>
          </p:cNvPicPr>
          <p:nvPr/>
        </p:nvPicPr>
        <p:blipFill>
          <a:blip r:embed="rId4"/>
          <a:stretch>
            <a:fillRect/>
          </a:stretch>
        </p:blipFill>
        <p:spPr>
          <a:xfrm>
            <a:off x="0" y="3200400"/>
            <a:ext cx="6324600" cy="3124200"/>
          </a:xfrm>
          <a:prstGeom prst="rect">
            <a:avLst/>
          </a:prstGeom>
        </p:spPr>
      </p:pic>
      <p:pic>
        <p:nvPicPr>
          <p:cNvPr id="5" name="Picture 4" descr="Sprint-Series-Gas-Screen-Printing-Conveyor-Dryers_Gas-Textile-Dryer_MR_Mini-Sprint_OV2.jpg"/>
          <p:cNvPicPr>
            <a:picLocks noChangeAspect="1"/>
          </p:cNvPicPr>
          <p:nvPr/>
        </p:nvPicPr>
        <p:blipFill>
          <a:blip r:embed="rId5"/>
          <a:stretch>
            <a:fillRect/>
          </a:stretch>
        </p:blipFill>
        <p:spPr>
          <a:xfrm>
            <a:off x="4876800" y="609600"/>
            <a:ext cx="4267200" cy="2514599"/>
          </a:xfrm>
          <a:prstGeom prst="rect">
            <a:avLst/>
          </a:prstGeom>
        </p:spPr>
      </p:pic>
      <p:pic>
        <p:nvPicPr>
          <p:cNvPr id="4" name="Picture 3" descr="Sprint-Series-Gas-Screen-Printing-Conveyor-Dryers_Gas-Textile-Dryer_MR_OV1.jpg"/>
          <p:cNvPicPr>
            <a:picLocks noChangeAspect="1"/>
          </p:cNvPicPr>
          <p:nvPr/>
        </p:nvPicPr>
        <p:blipFill>
          <a:blip r:embed="rId6"/>
          <a:stretch>
            <a:fillRect/>
          </a:stretch>
        </p:blipFill>
        <p:spPr>
          <a:xfrm>
            <a:off x="0" y="609600"/>
            <a:ext cx="4783207" cy="2514600"/>
          </a:xfrm>
          <a:prstGeom prst="rect">
            <a:avLst/>
          </a:prstGeom>
        </p:spPr>
      </p:pic>
      <p:sp>
        <p:nvSpPr>
          <p:cNvPr id="3" name="Content Placeholder 2"/>
          <p:cNvSpPr>
            <a:spLocks noGrp="1"/>
          </p:cNvSpPr>
          <p:nvPr>
            <p:ph idx="1"/>
          </p:nvPr>
        </p:nvSpPr>
        <p:spPr>
          <a:xfrm>
            <a:off x="0" y="0"/>
            <a:ext cx="9144000" cy="6858000"/>
          </a:xfrm>
        </p:spPr>
        <p:txBody>
          <a:bodyPr>
            <a:normAutofit/>
          </a:bodyPr>
          <a:lstStyle/>
          <a:p>
            <a:r>
              <a:rPr lang="en-US" dirty="0" smtClean="0"/>
              <a:t>Sprint Series Gas Screen Printing Conveyor Dryers</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r>
              <a:rPr lang="en-US" sz="1600" b="1" dirty="0" smtClean="0"/>
              <a:t>http://www.youtube.com/watch?v=1BV5mZtpIRw</a:t>
            </a:r>
          </a:p>
          <a:p>
            <a:pPr>
              <a:buNone/>
            </a:pPr>
            <a:endParaRPr lang="en-US" dirty="0"/>
          </a:p>
        </p:txBody>
      </p:sp>
    </p:spTree>
  </p:cSld>
  <p:clrMapOvr>
    <a:masterClrMapping/>
  </p:clrMapOvr>
  <p:transition spd="med" advClick="0" advTm="10000">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6850326</TotalTime>
  <Words>908</Words>
  <Application>Microsoft Office PowerPoint</Application>
  <PresentationFormat>On-screen Show (4:3)</PresentationFormat>
  <Paragraphs>277</Paragraphs>
  <Slides>30</Slides>
  <Notes>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SAS Enterprise.    A Sister concern of  Aziz Group Bangladesh.</vt:lpstr>
      <vt:lpstr>Quality commitment and certification </vt:lpstr>
      <vt:lpstr>Achievement &amp; Award </vt:lpstr>
      <vt:lpstr>Our Products  </vt:lpstr>
      <vt:lpstr>M &amp; R Printing Equipment.  </vt:lpstr>
      <vt:lpstr>PowerPoint Presentation</vt:lpstr>
      <vt:lpstr>PowerPoint Presentation</vt:lpstr>
      <vt:lpstr>PowerPoint Presentation</vt:lpstr>
      <vt:lpstr>PowerPoint Presentation</vt:lpstr>
      <vt:lpstr>PowerPoint Presentation</vt:lpstr>
      <vt:lpstr>PowerPoint Presentation</vt:lpstr>
      <vt:lpstr>VAV Technology.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SAS Enterprise.    A Sister concern of  Aziz Group Bangladesh.</dc:title>
  <dc:creator>RTCL</dc:creator>
  <cp:lastModifiedBy>ASM_IT</cp:lastModifiedBy>
  <cp:revision>129</cp:revision>
  <dcterms:created xsi:type="dcterms:W3CDTF">2014-01-09T06:27:48Z</dcterms:created>
  <dcterms:modified xsi:type="dcterms:W3CDTF">2014-01-19T05:31:10Z</dcterms:modified>
</cp:coreProperties>
</file>